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notesSlides/notesSlide6.xml" ContentType="application/vnd.openxmlformats-officedocument.presentationml.notesSlide+xml"/>
  <Override PartName="/ppt/webextensions/webextension2.xml" ContentType="application/vnd.ms-office.webextension+xml"/>
  <Override PartName="/ppt/notesSlides/notesSlide7.xml" ContentType="application/vnd.openxmlformats-officedocument.presentationml.notesSlide+xml"/>
  <Override PartName="/ppt/webextensions/webextension3.xml" ContentType="application/vnd.ms-office.webextens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0"/>
  </p:notesMasterIdLst>
  <p:sldIdLst>
    <p:sldId id="717" r:id="rId2"/>
    <p:sldId id="256" r:id="rId3"/>
    <p:sldId id="258" r:id="rId4"/>
    <p:sldId id="659" r:id="rId5"/>
    <p:sldId id="718" r:id="rId6"/>
    <p:sldId id="720" r:id="rId7"/>
    <p:sldId id="719" r:id="rId8"/>
    <p:sldId id="674" r:id="rId9"/>
    <p:sldId id="675" r:id="rId10"/>
    <p:sldId id="673" r:id="rId11"/>
    <p:sldId id="661" r:id="rId12"/>
    <p:sldId id="662" r:id="rId13"/>
    <p:sldId id="677" r:id="rId14"/>
    <p:sldId id="664" r:id="rId15"/>
    <p:sldId id="263" r:id="rId16"/>
    <p:sldId id="264" r:id="rId17"/>
    <p:sldId id="265" r:id="rId18"/>
    <p:sldId id="266" r:id="rId19"/>
    <p:sldId id="267" r:id="rId20"/>
    <p:sldId id="268" r:id="rId21"/>
    <p:sldId id="269" r:id="rId22"/>
    <p:sldId id="270" r:id="rId23"/>
    <p:sldId id="272" r:id="rId24"/>
    <p:sldId id="276" r:id="rId25"/>
    <p:sldId id="277" r:id="rId26"/>
    <p:sldId id="279" r:id="rId27"/>
    <p:sldId id="666" r:id="rId28"/>
    <p:sldId id="678" r:id="rId29"/>
  </p:sldIdLst>
  <p:sldSz cx="12188825" cy="6858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0874ABC-6D57-C740-A4AD-322DFC0428F4}">
          <p14:sldIdLst>
            <p14:sldId id="717"/>
            <p14:sldId id="256"/>
            <p14:sldId id="258"/>
          </p14:sldIdLst>
        </p14:section>
        <p14:section name="Alignment" id="{1EEC32F5-F671-234A-B548-9DC0D34C2D55}">
          <p14:sldIdLst>
            <p14:sldId id="659"/>
            <p14:sldId id="718"/>
            <p14:sldId id="720"/>
            <p14:sldId id="719"/>
          </p14:sldIdLst>
        </p14:section>
        <p14:section name="Introduction" id="{D6730234-8EF5-CF42-962E-4FF132B750A7}">
          <p14:sldIdLst>
            <p14:sldId id="674"/>
            <p14:sldId id="675"/>
            <p14:sldId id="673"/>
            <p14:sldId id="661"/>
            <p14:sldId id="662"/>
            <p14:sldId id="677"/>
            <p14:sldId id="664"/>
            <p14:sldId id="263"/>
            <p14:sldId id="264"/>
            <p14:sldId id="265"/>
            <p14:sldId id="266"/>
            <p14:sldId id="267"/>
            <p14:sldId id="268"/>
            <p14:sldId id="269"/>
            <p14:sldId id="270"/>
            <p14:sldId id="272"/>
            <p14:sldId id="276"/>
            <p14:sldId id="277"/>
            <p14:sldId id="279"/>
          </p14:sldIdLst>
        </p14:section>
        <p14:section name="Conclusion" id="{0DD624A7-589F-1B40-9CE8-0F21022B21FD}">
          <p14:sldIdLst>
            <p14:sldId id="666"/>
            <p14:sldId id="6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erapen, Muthu Kumar" initials="VMK" lastIdx="1" clrIdx="0">
    <p:extLst>
      <p:ext uri="{19B8F6BF-5375-455C-9EA6-DF929625EA0E}">
        <p15:presenceInfo xmlns:p15="http://schemas.microsoft.com/office/powerpoint/2012/main" userId="S::mveerapen@mgh.harvard.edu::21015194-18f0-48be-9c89-f6ceb47a9f9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7"/>
    <p:restoredTop sz="82830"/>
  </p:normalViewPr>
  <p:slideViewPr>
    <p:cSldViewPr snapToGrid="0" snapToObjects="1">
      <p:cViewPr varScale="1">
        <p:scale>
          <a:sx n="87" d="100"/>
          <a:sy n="87" d="100"/>
        </p:scale>
        <p:origin x="216" y="22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962399" cy="342899"/>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10291" marR="0" lvl="1" indent="-3890" algn="l" rtl="0">
              <a:spcBef>
                <a:spcPts val="0"/>
              </a:spcBef>
              <a:buNone/>
              <a:defRPr sz="1600" b="0" i="0" u="none" strike="noStrike" cap="none">
                <a:solidFill>
                  <a:schemeClr val="dk1"/>
                </a:solidFill>
                <a:latin typeface="Calibri"/>
                <a:ea typeface="Calibri"/>
                <a:cs typeface="Calibri"/>
                <a:sym typeface="Calibri"/>
              </a:defRPr>
            </a:lvl2pPr>
            <a:lvl3pPr marL="820582" marR="0" lvl="2" indent="-7782" algn="l" rtl="0">
              <a:spcBef>
                <a:spcPts val="0"/>
              </a:spcBef>
              <a:buNone/>
              <a:defRPr sz="1600" b="0" i="0" u="none" strike="noStrike" cap="none">
                <a:solidFill>
                  <a:schemeClr val="dk1"/>
                </a:solidFill>
                <a:latin typeface="Calibri"/>
                <a:ea typeface="Calibri"/>
                <a:cs typeface="Calibri"/>
                <a:sym typeface="Calibri"/>
              </a:defRPr>
            </a:lvl3pPr>
            <a:lvl4pPr marL="1230874" marR="0" lvl="3" indent="-11673" algn="l" rtl="0">
              <a:spcBef>
                <a:spcPts val="0"/>
              </a:spcBef>
              <a:buNone/>
              <a:defRPr sz="1600" b="0" i="0" u="none" strike="noStrike" cap="none">
                <a:solidFill>
                  <a:schemeClr val="dk1"/>
                </a:solidFill>
                <a:latin typeface="Calibri"/>
                <a:ea typeface="Calibri"/>
                <a:cs typeface="Calibri"/>
                <a:sym typeface="Calibri"/>
              </a:defRPr>
            </a:lvl4pPr>
            <a:lvl5pPr marL="1641165" marR="0" lvl="4" indent="-2864" algn="l" rtl="0">
              <a:spcBef>
                <a:spcPts val="0"/>
              </a:spcBef>
              <a:buNone/>
              <a:defRPr sz="1600" b="0" i="0" u="none" strike="noStrike" cap="none">
                <a:solidFill>
                  <a:schemeClr val="dk1"/>
                </a:solidFill>
                <a:latin typeface="Calibri"/>
                <a:ea typeface="Calibri"/>
                <a:cs typeface="Calibri"/>
                <a:sym typeface="Calibri"/>
              </a:defRPr>
            </a:lvl5pPr>
            <a:lvl6pPr marL="2051456" marR="0" lvl="5" indent="-6755" algn="l" rtl="0">
              <a:spcBef>
                <a:spcPts val="0"/>
              </a:spcBef>
              <a:buNone/>
              <a:defRPr sz="1600" b="0" i="0" u="none" strike="noStrike" cap="none">
                <a:solidFill>
                  <a:schemeClr val="dk1"/>
                </a:solidFill>
                <a:latin typeface="Calibri"/>
                <a:ea typeface="Calibri"/>
                <a:cs typeface="Calibri"/>
                <a:sym typeface="Calibri"/>
              </a:defRPr>
            </a:lvl6pPr>
            <a:lvl7pPr marL="2461748" marR="0" lvl="6" indent="-10647" algn="l" rtl="0">
              <a:spcBef>
                <a:spcPts val="0"/>
              </a:spcBef>
              <a:buNone/>
              <a:defRPr sz="1600" b="0" i="0" u="none" strike="noStrike" cap="none">
                <a:solidFill>
                  <a:schemeClr val="dk1"/>
                </a:solidFill>
                <a:latin typeface="Calibri"/>
                <a:ea typeface="Calibri"/>
                <a:cs typeface="Calibri"/>
                <a:sym typeface="Calibri"/>
              </a:defRPr>
            </a:lvl7pPr>
            <a:lvl8pPr marL="2872039" marR="0" lvl="7" indent="-1839" algn="l" rtl="0">
              <a:spcBef>
                <a:spcPts val="0"/>
              </a:spcBef>
              <a:buNone/>
              <a:defRPr sz="1600" b="0" i="0" u="none" strike="noStrike" cap="none">
                <a:solidFill>
                  <a:schemeClr val="dk1"/>
                </a:solidFill>
                <a:latin typeface="Calibri"/>
                <a:ea typeface="Calibri"/>
                <a:cs typeface="Calibri"/>
                <a:sym typeface="Calibri"/>
              </a:defRPr>
            </a:lvl8pPr>
            <a:lvl9pPr marL="3282330" marR="0" lvl="8" indent="-5729" algn="l" rtl="0">
              <a:spcBef>
                <a:spcPts val="0"/>
              </a:spcBef>
              <a:buNone/>
              <a:defRPr sz="16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5180012" y="0"/>
            <a:ext cx="3962399" cy="342899"/>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10291" marR="0" lvl="1" indent="-3890" algn="l" rtl="0">
              <a:spcBef>
                <a:spcPts val="0"/>
              </a:spcBef>
              <a:buNone/>
              <a:defRPr sz="1600" b="0" i="0" u="none" strike="noStrike" cap="none">
                <a:solidFill>
                  <a:schemeClr val="dk1"/>
                </a:solidFill>
                <a:latin typeface="Calibri"/>
                <a:ea typeface="Calibri"/>
                <a:cs typeface="Calibri"/>
                <a:sym typeface="Calibri"/>
              </a:defRPr>
            </a:lvl2pPr>
            <a:lvl3pPr marL="820582" marR="0" lvl="2" indent="-7782" algn="l" rtl="0">
              <a:spcBef>
                <a:spcPts val="0"/>
              </a:spcBef>
              <a:buNone/>
              <a:defRPr sz="1600" b="0" i="0" u="none" strike="noStrike" cap="none">
                <a:solidFill>
                  <a:schemeClr val="dk1"/>
                </a:solidFill>
                <a:latin typeface="Calibri"/>
                <a:ea typeface="Calibri"/>
                <a:cs typeface="Calibri"/>
                <a:sym typeface="Calibri"/>
              </a:defRPr>
            </a:lvl3pPr>
            <a:lvl4pPr marL="1230874" marR="0" lvl="3" indent="-11673" algn="l" rtl="0">
              <a:spcBef>
                <a:spcPts val="0"/>
              </a:spcBef>
              <a:buNone/>
              <a:defRPr sz="1600" b="0" i="0" u="none" strike="noStrike" cap="none">
                <a:solidFill>
                  <a:schemeClr val="dk1"/>
                </a:solidFill>
                <a:latin typeface="Calibri"/>
                <a:ea typeface="Calibri"/>
                <a:cs typeface="Calibri"/>
                <a:sym typeface="Calibri"/>
              </a:defRPr>
            </a:lvl4pPr>
            <a:lvl5pPr marL="1641165" marR="0" lvl="4" indent="-2864" algn="l" rtl="0">
              <a:spcBef>
                <a:spcPts val="0"/>
              </a:spcBef>
              <a:buNone/>
              <a:defRPr sz="1600" b="0" i="0" u="none" strike="noStrike" cap="none">
                <a:solidFill>
                  <a:schemeClr val="dk1"/>
                </a:solidFill>
                <a:latin typeface="Calibri"/>
                <a:ea typeface="Calibri"/>
                <a:cs typeface="Calibri"/>
                <a:sym typeface="Calibri"/>
              </a:defRPr>
            </a:lvl5pPr>
            <a:lvl6pPr marL="2051456" marR="0" lvl="5" indent="-6755" algn="l" rtl="0">
              <a:spcBef>
                <a:spcPts val="0"/>
              </a:spcBef>
              <a:buNone/>
              <a:defRPr sz="1600" b="0" i="0" u="none" strike="noStrike" cap="none">
                <a:solidFill>
                  <a:schemeClr val="dk1"/>
                </a:solidFill>
                <a:latin typeface="Calibri"/>
                <a:ea typeface="Calibri"/>
                <a:cs typeface="Calibri"/>
                <a:sym typeface="Calibri"/>
              </a:defRPr>
            </a:lvl6pPr>
            <a:lvl7pPr marL="2461748" marR="0" lvl="6" indent="-10647" algn="l" rtl="0">
              <a:spcBef>
                <a:spcPts val="0"/>
              </a:spcBef>
              <a:buNone/>
              <a:defRPr sz="1600" b="0" i="0" u="none" strike="noStrike" cap="none">
                <a:solidFill>
                  <a:schemeClr val="dk1"/>
                </a:solidFill>
                <a:latin typeface="Calibri"/>
                <a:ea typeface="Calibri"/>
                <a:cs typeface="Calibri"/>
                <a:sym typeface="Calibri"/>
              </a:defRPr>
            </a:lvl7pPr>
            <a:lvl8pPr marL="2872039" marR="0" lvl="7" indent="-1839" algn="l" rtl="0">
              <a:spcBef>
                <a:spcPts val="0"/>
              </a:spcBef>
              <a:buNone/>
              <a:defRPr sz="1600" b="0" i="0" u="none" strike="noStrike" cap="none">
                <a:solidFill>
                  <a:schemeClr val="dk1"/>
                </a:solidFill>
                <a:latin typeface="Calibri"/>
                <a:ea typeface="Calibri"/>
                <a:cs typeface="Calibri"/>
                <a:sym typeface="Calibri"/>
              </a:defRPr>
            </a:lvl8pPr>
            <a:lvl9pPr marL="3282330" marR="0" lvl="8" indent="-5729" algn="l" rtl="0">
              <a:spcBef>
                <a:spcPts val="0"/>
              </a:spcBef>
              <a:buNone/>
              <a:defRPr sz="16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2287588" y="514350"/>
            <a:ext cx="4568825" cy="257174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914400" y="3257550"/>
            <a:ext cx="7315200" cy="3086099"/>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6513512"/>
            <a:ext cx="3962399" cy="342899"/>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10291" marR="0" lvl="1" indent="-3890" algn="l" rtl="0">
              <a:spcBef>
                <a:spcPts val="0"/>
              </a:spcBef>
              <a:buNone/>
              <a:defRPr sz="1600" b="0" i="0" u="none" strike="noStrike" cap="none">
                <a:solidFill>
                  <a:schemeClr val="dk1"/>
                </a:solidFill>
                <a:latin typeface="Calibri"/>
                <a:ea typeface="Calibri"/>
                <a:cs typeface="Calibri"/>
                <a:sym typeface="Calibri"/>
              </a:defRPr>
            </a:lvl2pPr>
            <a:lvl3pPr marL="820582" marR="0" lvl="2" indent="-7782" algn="l" rtl="0">
              <a:spcBef>
                <a:spcPts val="0"/>
              </a:spcBef>
              <a:buNone/>
              <a:defRPr sz="1600" b="0" i="0" u="none" strike="noStrike" cap="none">
                <a:solidFill>
                  <a:schemeClr val="dk1"/>
                </a:solidFill>
                <a:latin typeface="Calibri"/>
                <a:ea typeface="Calibri"/>
                <a:cs typeface="Calibri"/>
                <a:sym typeface="Calibri"/>
              </a:defRPr>
            </a:lvl3pPr>
            <a:lvl4pPr marL="1230874" marR="0" lvl="3" indent="-11673" algn="l" rtl="0">
              <a:spcBef>
                <a:spcPts val="0"/>
              </a:spcBef>
              <a:buNone/>
              <a:defRPr sz="1600" b="0" i="0" u="none" strike="noStrike" cap="none">
                <a:solidFill>
                  <a:schemeClr val="dk1"/>
                </a:solidFill>
                <a:latin typeface="Calibri"/>
                <a:ea typeface="Calibri"/>
                <a:cs typeface="Calibri"/>
                <a:sym typeface="Calibri"/>
              </a:defRPr>
            </a:lvl4pPr>
            <a:lvl5pPr marL="1641165" marR="0" lvl="4" indent="-2864" algn="l" rtl="0">
              <a:spcBef>
                <a:spcPts val="0"/>
              </a:spcBef>
              <a:buNone/>
              <a:defRPr sz="1600" b="0" i="0" u="none" strike="noStrike" cap="none">
                <a:solidFill>
                  <a:schemeClr val="dk1"/>
                </a:solidFill>
                <a:latin typeface="Calibri"/>
                <a:ea typeface="Calibri"/>
                <a:cs typeface="Calibri"/>
                <a:sym typeface="Calibri"/>
              </a:defRPr>
            </a:lvl5pPr>
            <a:lvl6pPr marL="2051456" marR="0" lvl="5" indent="-6755" algn="l" rtl="0">
              <a:spcBef>
                <a:spcPts val="0"/>
              </a:spcBef>
              <a:buNone/>
              <a:defRPr sz="1600" b="0" i="0" u="none" strike="noStrike" cap="none">
                <a:solidFill>
                  <a:schemeClr val="dk1"/>
                </a:solidFill>
                <a:latin typeface="Calibri"/>
                <a:ea typeface="Calibri"/>
                <a:cs typeface="Calibri"/>
                <a:sym typeface="Calibri"/>
              </a:defRPr>
            </a:lvl6pPr>
            <a:lvl7pPr marL="2461748" marR="0" lvl="6" indent="-10647" algn="l" rtl="0">
              <a:spcBef>
                <a:spcPts val="0"/>
              </a:spcBef>
              <a:buNone/>
              <a:defRPr sz="1600" b="0" i="0" u="none" strike="noStrike" cap="none">
                <a:solidFill>
                  <a:schemeClr val="dk1"/>
                </a:solidFill>
                <a:latin typeface="Calibri"/>
                <a:ea typeface="Calibri"/>
                <a:cs typeface="Calibri"/>
                <a:sym typeface="Calibri"/>
              </a:defRPr>
            </a:lvl7pPr>
            <a:lvl8pPr marL="2872039" marR="0" lvl="7" indent="-1839" algn="l" rtl="0">
              <a:spcBef>
                <a:spcPts val="0"/>
              </a:spcBef>
              <a:buNone/>
              <a:defRPr sz="1600" b="0" i="0" u="none" strike="noStrike" cap="none">
                <a:solidFill>
                  <a:schemeClr val="dk1"/>
                </a:solidFill>
                <a:latin typeface="Calibri"/>
                <a:ea typeface="Calibri"/>
                <a:cs typeface="Calibri"/>
                <a:sym typeface="Calibri"/>
              </a:defRPr>
            </a:lvl8pPr>
            <a:lvl9pPr marL="3282330" marR="0" lvl="8" indent="-5729" algn="l" rtl="0">
              <a:spcBef>
                <a:spcPts val="0"/>
              </a:spcBef>
              <a:buNone/>
              <a:defRPr sz="16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5180012" y="6513512"/>
            <a:ext cx="3962399" cy="34289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2331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lang="en-US" dirty="0"/>
              <a:t>More </a:t>
            </a:r>
            <a:r>
              <a:rPr lang="en-US" dirty="0" err="1"/>
              <a:t>dplyr</a:t>
            </a:r>
            <a:r>
              <a:rPr lang="en-US" dirty="0"/>
              <a:t>, pandas rather than a plink</a:t>
            </a: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dirty="0"/>
              <a:t>Scalable: Can run on a laptop, or 5000 cores on the cloud, e.g. 1 million genomes</a:t>
            </a: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200" b="1" i="0" u="sng" strike="noStrike" kern="1200" cap="none" dirty="0">
                <a:solidFill>
                  <a:schemeClr val="dk1"/>
                </a:solidFill>
                <a:effectLst/>
                <a:latin typeface="Calibri"/>
                <a:ea typeface="Calibri"/>
                <a:cs typeface="Calibri"/>
                <a:sym typeface="Calibri"/>
              </a:rPr>
              <a:t>biobank scale</a:t>
            </a:r>
            <a:r>
              <a:rPr lang="en-US" sz="1200" b="0" i="0" u="none" strike="noStrike" kern="1200" cap="none" dirty="0">
                <a:solidFill>
                  <a:schemeClr val="dk1"/>
                </a:solidFill>
                <a:effectLst/>
                <a:latin typeface="Calibri"/>
                <a:ea typeface="Calibri"/>
                <a:cs typeface="Calibri"/>
                <a:sym typeface="Calibri"/>
              </a:rPr>
              <a:t> genomic data such as the UK Biobank, </a:t>
            </a:r>
            <a:r>
              <a:rPr lang="en-US" sz="1200" b="0" i="0" u="none" strike="noStrike" kern="1200" cap="none" dirty="0" err="1">
                <a:solidFill>
                  <a:schemeClr val="dk1"/>
                </a:solidFill>
                <a:effectLst/>
                <a:latin typeface="Calibri"/>
                <a:ea typeface="Calibri"/>
                <a:cs typeface="Calibri"/>
                <a:sym typeface="Calibri"/>
              </a:rPr>
              <a:t>TopMed</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FinnGen</a:t>
            </a:r>
            <a:r>
              <a:rPr lang="en-US" sz="1200" b="0" i="0" u="none" strike="noStrike" kern="1200" cap="none" dirty="0">
                <a:solidFill>
                  <a:schemeClr val="dk1"/>
                </a:solidFill>
                <a:effectLst/>
                <a:latin typeface="Calibri"/>
                <a:ea typeface="Calibri"/>
                <a:cs typeface="Calibri"/>
                <a:sym typeface="Calibri"/>
              </a:rPr>
              <a:t>, and Biobank Japan. </a:t>
            </a:r>
            <a:endParaRPr lang="en-US" dirty="0"/>
          </a:p>
          <a:p>
            <a:endParaRPr lang="en-US" dirty="0"/>
          </a:p>
          <a:p>
            <a:r>
              <a:rPr lang="en-US" sz="1200" b="1" i="0" u="sng" strike="noStrike" kern="1200" cap="none" dirty="0">
                <a:solidFill>
                  <a:schemeClr val="dk1"/>
                </a:solidFill>
                <a:effectLst/>
                <a:latin typeface="Calibri"/>
                <a:ea typeface="Calibri"/>
                <a:cs typeface="Calibri"/>
                <a:sym typeface="Calibri"/>
              </a:rPr>
              <a:t>Modern data science </a:t>
            </a:r>
            <a:r>
              <a:rPr lang="en-US" sz="1200" b="0" i="0" u="none" strike="noStrike" kern="1200" cap="none" dirty="0">
                <a:solidFill>
                  <a:schemeClr val="dk1"/>
                </a:solidFill>
                <a:effectLst/>
                <a:latin typeface="Calibri"/>
                <a:ea typeface="Calibri"/>
                <a:cs typeface="Calibri"/>
                <a:sym typeface="Calibri"/>
              </a:rPr>
              <a:t>stack is driven by data frames where modern data science tools, e.g. </a:t>
            </a:r>
            <a:r>
              <a:rPr lang="en-US" sz="1200" b="0" i="0" u="none" strike="noStrike" kern="1200" cap="none" dirty="0" err="1">
                <a:solidFill>
                  <a:schemeClr val="dk1"/>
                </a:solidFill>
                <a:effectLst/>
                <a:latin typeface="Calibri"/>
                <a:ea typeface="Calibri"/>
                <a:cs typeface="Calibri"/>
                <a:sym typeface="Calibri"/>
              </a:rPr>
              <a:t>python:pandas</a:t>
            </a:r>
            <a:r>
              <a:rPr lang="en-US" sz="1200" b="0" i="0" u="none" strike="noStrike" kern="1200" cap="none" dirty="0">
                <a:solidFill>
                  <a:schemeClr val="dk1"/>
                </a:solidFill>
                <a:effectLst/>
                <a:latin typeface="Calibri"/>
                <a:ea typeface="Calibri"/>
                <a:cs typeface="Calibri"/>
                <a:sym typeface="Calibri"/>
              </a:rPr>
              <a:t> and </a:t>
            </a:r>
            <a:r>
              <a:rPr lang="en-US" sz="1200" b="0" i="0" u="none" strike="noStrike" kern="1200" cap="none" dirty="0" err="1">
                <a:solidFill>
                  <a:schemeClr val="dk1"/>
                </a:solidFill>
                <a:effectLst/>
                <a:latin typeface="Calibri"/>
                <a:ea typeface="Calibri"/>
                <a:cs typeface="Calibri"/>
                <a:sym typeface="Calibri"/>
              </a:rPr>
              <a:t>R:dplyr</a:t>
            </a:r>
            <a:r>
              <a:rPr lang="en-US" sz="1200" b="0" i="0" u="none" strike="noStrike" kern="1200" cap="none" dirty="0">
                <a:solidFill>
                  <a:schemeClr val="dk1"/>
                </a:solidFill>
                <a:effectLst/>
                <a:latin typeface="Calibri"/>
                <a:ea typeface="Calibri"/>
                <a:cs typeface="Calibri"/>
                <a:sym typeface="Calibri"/>
              </a:rPr>
              <a:t>, for genomic data lack the data frame scalability offered by Hail. We want to bring efficient use of data frames to genomic analysis by offering the relatively effortless manipulation offered by the use of Hail </a:t>
            </a:r>
            <a:r>
              <a:rPr lang="en-US" sz="1200" b="0" i="0" u="none" strike="noStrike" kern="1200" cap="none" dirty="0" err="1">
                <a:solidFill>
                  <a:schemeClr val="dk1"/>
                </a:solidFill>
                <a:effectLst/>
                <a:latin typeface="Calibri"/>
                <a:ea typeface="Calibri"/>
                <a:cs typeface="Calibri"/>
                <a:sym typeface="Calibri"/>
              </a:rPr>
              <a:t>MatrixTables</a:t>
            </a:r>
            <a:endParaRPr lang="en-US" dirty="0"/>
          </a:p>
          <a:p>
            <a:endParaRPr lang="en-US" dirty="0"/>
          </a:p>
          <a:p>
            <a:r>
              <a:rPr lang="en-US" sz="1200" b="0" i="0" u="none" strike="noStrike" kern="1200" cap="none" dirty="0">
                <a:solidFill>
                  <a:schemeClr val="dk1"/>
                </a:solidFill>
                <a:effectLst/>
                <a:latin typeface="Calibri"/>
                <a:ea typeface="Calibri"/>
                <a:cs typeface="Calibri"/>
                <a:sym typeface="Calibri"/>
              </a:rPr>
              <a:t> Hail </a:t>
            </a:r>
            <a:r>
              <a:rPr lang="en-US" sz="1200" b="0" i="0" u="none" strike="noStrike" kern="1200" cap="none" dirty="0" err="1">
                <a:solidFill>
                  <a:schemeClr val="dk1"/>
                </a:solidFill>
                <a:effectLst/>
                <a:latin typeface="Calibri"/>
                <a:ea typeface="Calibri"/>
                <a:cs typeface="Calibri"/>
                <a:sym typeface="Calibri"/>
              </a:rPr>
              <a:t>MatrixTable</a:t>
            </a:r>
            <a:r>
              <a:rPr lang="en-US" sz="1200" b="0" i="0" u="none" strike="noStrike" kern="1200" cap="none" dirty="0">
                <a:solidFill>
                  <a:schemeClr val="dk1"/>
                </a:solidFill>
                <a:effectLst/>
                <a:latin typeface="Calibri"/>
                <a:ea typeface="Calibri"/>
                <a:cs typeface="Calibri"/>
                <a:sym typeface="Calibri"/>
              </a:rPr>
              <a:t> is a data frame abstraction that transcends data formats. Therefore, a </a:t>
            </a:r>
            <a:r>
              <a:rPr lang="en-US" sz="1200" b="0" i="0" u="none" strike="noStrike" kern="1200" cap="none" dirty="0" err="1">
                <a:solidFill>
                  <a:schemeClr val="dk1"/>
                </a:solidFill>
                <a:effectLst/>
                <a:latin typeface="Calibri"/>
                <a:ea typeface="Calibri"/>
                <a:cs typeface="Calibri"/>
                <a:sym typeface="Calibri"/>
              </a:rPr>
              <a:t>MatrixTable</a:t>
            </a:r>
            <a:r>
              <a:rPr lang="en-US" sz="1200" b="0" i="0" u="none" strike="noStrike" kern="1200" cap="none" dirty="0">
                <a:solidFill>
                  <a:schemeClr val="dk1"/>
                </a:solidFill>
                <a:effectLst/>
                <a:latin typeface="Calibri"/>
                <a:ea typeface="Calibri"/>
                <a:cs typeface="Calibri"/>
                <a:sym typeface="Calibri"/>
              </a:rPr>
              <a:t> is a format that allows for </a:t>
            </a:r>
            <a:r>
              <a:rPr lang="en-US" sz="1200" b="1" i="0" u="sng" strike="noStrike" kern="1200" cap="none" dirty="0">
                <a:solidFill>
                  <a:schemeClr val="dk1"/>
                </a:solidFill>
                <a:effectLst/>
                <a:latin typeface="Calibri"/>
                <a:ea typeface="Calibri"/>
                <a:cs typeface="Calibri"/>
                <a:sym typeface="Calibri"/>
              </a:rPr>
              <a:t>unified input formats </a:t>
            </a:r>
            <a:r>
              <a:rPr lang="en-US" sz="1200" b="0" i="0" u="none" strike="noStrike" kern="1200" cap="none" dirty="0">
                <a:solidFill>
                  <a:schemeClr val="dk1"/>
                </a:solidFill>
                <a:effectLst/>
                <a:latin typeface="Calibri"/>
                <a:ea typeface="Calibri"/>
                <a:cs typeface="Calibri"/>
                <a:sym typeface="Calibri"/>
              </a:rPr>
              <a:t>e.g. </a:t>
            </a:r>
            <a:r>
              <a:rPr lang="en-US" sz="1200" b="0" i="0" u="none" strike="noStrike" kern="1200" cap="none" dirty="0" err="1">
                <a:solidFill>
                  <a:schemeClr val="dk1"/>
                </a:solidFill>
                <a:effectLst/>
                <a:latin typeface="Calibri"/>
                <a:ea typeface="Calibri"/>
                <a:cs typeface="Calibri"/>
                <a:sym typeface="Calibri"/>
              </a:rPr>
              <a:t>vcf</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bgen</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tsv</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gtf</a:t>
            </a:r>
            <a:r>
              <a:rPr lang="en-US" sz="1200" b="0" i="0" u="none" strike="noStrike" kern="1200" cap="none" dirty="0">
                <a:solidFill>
                  <a:schemeClr val="dk1"/>
                </a:solidFill>
                <a:effectLst/>
                <a:latin typeface="Calibri"/>
                <a:ea typeface="Calibri"/>
                <a:cs typeface="Calibri"/>
                <a:sym typeface="Calibri"/>
              </a:rPr>
              <a:t>, bed files. Upon creating the unified input formats, Hail is a unified analytics platform which we want our users to feel comfortable in using to empower their science. </a:t>
            </a:r>
            <a:endParaRPr lang="en-US" dirty="0"/>
          </a:p>
          <a:p>
            <a:pPr lvl="0"/>
            <a:r>
              <a:rPr lang="en-US" dirty="0"/>
              <a:t>Most of the tools you need*, together in one place</a:t>
            </a:r>
          </a:p>
          <a:p>
            <a:pPr lvl="1"/>
            <a:r>
              <a:rPr lang="en-US" dirty="0"/>
              <a:t>Giving you the tools you need to indulge scientific curiosity</a:t>
            </a:r>
          </a:p>
          <a:p>
            <a:pPr lvl="1"/>
            <a:r>
              <a:rPr lang="en-US" dirty="0"/>
              <a:t>Actively developed which means that you ask for a feature, you will get a feature, if you it’s top of our list</a:t>
            </a:r>
          </a:p>
          <a:p>
            <a:endParaRPr lang="en-US" dirty="0"/>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cap="none" dirty="0">
                <a:solidFill>
                  <a:schemeClr val="dk1"/>
                </a:solidFill>
                <a:effectLst/>
                <a:latin typeface="Calibri"/>
                <a:ea typeface="Calibri"/>
                <a:cs typeface="Calibri"/>
                <a:sym typeface="Calibri"/>
              </a:rPr>
              <a:t> Efficiency is essentially how much an analysis costs. If a program is less efficient, it will cost more. If you utilize the hardware better, thus needing less hardware to get the job done, the program is more efficient. </a:t>
            </a:r>
          </a:p>
          <a:p>
            <a:pPr marL="0" marR="0" lvl="0" indent="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I think loosely when people say fast, they mean the amount of time they have to wait (wall clock time), to which I answer, at what cost? So PLINK is incredibly efficient, but has limited automatic scalability (e.g. can sometimes use multiple threads, must run on one machine). Hail, on the other hand, has good, automatic scalability but isn't very efficient (much to our collective frustrations).</a:t>
            </a:r>
          </a:p>
          <a:p>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We’ve built a general purpose multi-dimensional (2-d) distributed </a:t>
            </a:r>
            <a:r>
              <a:rPr lang="en-US" sz="1200" b="0" i="0" u="none" strike="noStrike" kern="1200" cap="none" dirty="0" err="1">
                <a:solidFill>
                  <a:schemeClr val="dk1"/>
                </a:solidFill>
                <a:effectLst/>
                <a:latin typeface="Calibri"/>
                <a:ea typeface="Calibri"/>
                <a:cs typeface="Calibri"/>
                <a:sym typeface="Calibri"/>
              </a:rPr>
              <a:t>DataFrame</a:t>
            </a:r>
            <a:r>
              <a:rPr 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err="1">
                <a:solidFill>
                  <a:schemeClr val="dk1"/>
                </a:solidFill>
                <a:effectLst/>
                <a:latin typeface="Calibri"/>
                <a:ea typeface="Calibri"/>
                <a:cs typeface="Calibri"/>
                <a:sym typeface="Calibri"/>
              </a:rPr>
              <a:t>MatrixTable</a:t>
            </a:r>
            <a:r>
              <a:rPr lang="en-US" sz="1200" b="0" i="0" u="none" strike="noStrike" kern="1200" cap="none" dirty="0">
                <a:solidFill>
                  <a:schemeClr val="dk1"/>
                </a:solidFill>
                <a:effectLst/>
                <a:latin typeface="Calibri"/>
                <a:ea typeface="Calibri"/>
                <a:cs typeface="Calibri"/>
                <a:sym typeface="Calibri"/>
              </a:rPr>
              <a:t>)</a:t>
            </a:r>
          </a:p>
          <a:p>
            <a:r>
              <a:rPr lang="en-US" sz="1200" b="0" i="0" u="none" strike="noStrike" kern="1200" cap="none" dirty="0">
                <a:solidFill>
                  <a:schemeClr val="dk1"/>
                </a:solidFill>
                <a:effectLst/>
                <a:latin typeface="Calibri"/>
                <a:ea typeface="Calibri"/>
                <a:cs typeface="Calibri"/>
                <a:sym typeface="Calibri"/>
              </a:rPr>
              <a:t>Growing support for distributed linear algebra</a:t>
            </a:r>
          </a:p>
          <a:p>
            <a:r>
              <a:rPr lang="en-US" sz="1200" b="0" i="0" u="none" strike="noStrike" kern="1200" cap="none" dirty="0">
                <a:solidFill>
                  <a:schemeClr val="dk1"/>
                </a:solidFill>
                <a:effectLst/>
                <a:latin typeface="Calibri"/>
                <a:ea typeface="Calibri"/>
                <a:cs typeface="Calibri"/>
                <a:sym typeface="Calibri"/>
              </a:rPr>
              <a:t>Growing suite of methods for </a:t>
            </a:r>
            <a:r>
              <a:rPr lang="en-US" sz="1200" b="0" i="0" u="none" strike="noStrike" kern="1200" cap="none" dirty="0" err="1">
                <a:solidFill>
                  <a:schemeClr val="dk1"/>
                </a:solidFill>
                <a:effectLst/>
                <a:latin typeface="Calibri"/>
                <a:ea typeface="Calibri"/>
                <a:cs typeface="Calibri"/>
                <a:sym typeface="Calibri"/>
              </a:rPr>
              <a:t>statgen</a:t>
            </a:r>
            <a:endParaRPr lang="en-US" sz="1200" b="0" i="0" u="none" strike="noStrike" kern="1200" cap="none" dirty="0">
              <a:solidFill>
                <a:schemeClr val="dk1"/>
              </a:solidFill>
              <a:effectLst/>
              <a:latin typeface="Calibri"/>
              <a:ea typeface="Calibri"/>
              <a:cs typeface="Calibri"/>
              <a:sym typeface="Calibri"/>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200" b="1" i="0" u="none" strike="noStrike" kern="1200" cap="none" dirty="0">
                <a:solidFill>
                  <a:schemeClr val="dk1"/>
                </a:solidFill>
                <a:effectLst/>
                <a:latin typeface="Calibri"/>
                <a:ea typeface="Calibri"/>
                <a:cs typeface="Calibri"/>
                <a:sym typeface="Calibri"/>
              </a:rPr>
              <a:t>Open-source big-data tools</a:t>
            </a:r>
            <a:r>
              <a:rPr lang="en-US" sz="1200" b="0" i="0" u="none" strike="noStrike" kern="1200" cap="none" dirty="0">
                <a:solidFill>
                  <a:schemeClr val="dk1"/>
                </a:solidFill>
                <a:effectLst/>
                <a:latin typeface="Calibri"/>
                <a:ea typeface="Calibri"/>
                <a:cs typeface="Calibri"/>
                <a:sym typeface="Calibri"/>
              </a:rPr>
              <a:t>: Scala, Spark, Hadoop, Parquet, Kudu, </a:t>
            </a:r>
            <a:r>
              <a:rPr lang="en-US" sz="1200" b="0" i="0" u="none" strike="noStrike" kern="1200" cap="none" dirty="0" err="1">
                <a:solidFill>
                  <a:schemeClr val="dk1"/>
                </a:solidFill>
                <a:effectLst/>
                <a:latin typeface="Calibri"/>
                <a:ea typeface="Calibri"/>
                <a:cs typeface="Calibri"/>
                <a:sym typeface="Calibri"/>
              </a:rPr>
              <a:t>Solr</a:t>
            </a:r>
            <a:r>
              <a:rPr lang="en-US" sz="1200" b="0" i="0" u="none" strike="noStrike" kern="1200" cap="none" dirty="0">
                <a:solidFill>
                  <a:schemeClr val="dk1"/>
                </a:solidFill>
                <a:effectLst/>
                <a:latin typeface="Calibri"/>
                <a:ea typeface="Calibri"/>
                <a:cs typeface="Calibri"/>
                <a:sym typeface="Calibri"/>
              </a:rPr>
              <a:t>, Cassandra,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0133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9510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dirty="0"/>
              <a:t>First author location, and when differing with last author, the location was taken too.</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3456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dirty="0"/>
              <a:t>First author location, and when differing with last author, the location was taken too.</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694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572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2f97e8a2d_2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 name="Google Shape;256;g62f97e8a2d_2_1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976699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2f97e8a2d_2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g62f97e8a2d_2_1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4039699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2f97e8a2d_2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g62f97e8a2d_2_1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421068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2f97e8a2d_2_17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9" name="Google Shape;319;g62f97e8a2d_2_1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141792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62f97e8a2d_2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3" name="Google Shape;333;g62f97e8a2d_2_1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1453143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2287588" y="514350"/>
            <a:ext cx="4568825"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rtl="0">
              <a:spcBef>
                <a:spcPts val="0"/>
              </a:spcBef>
              <a:buNone/>
            </a:pPr>
            <a:endParaRPr dirty="0"/>
          </a:p>
        </p:txBody>
      </p:sp>
      <p:sp>
        <p:nvSpPr>
          <p:cNvPr id="75" name="Shape 75"/>
          <p:cNvSpPr txBox="1">
            <a:spLocks noGrp="1"/>
          </p:cNvSpPr>
          <p:nvPr>
            <p:ph type="sldNum" idx="12"/>
          </p:nvPr>
        </p:nvSpPr>
        <p:spPr>
          <a:xfrm>
            <a:off x="5180012" y="6513512"/>
            <a:ext cx="3962400" cy="342900"/>
          </a:xfrm>
          <a:prstGeom prst="rect">
            <a:avLst/>
          </a:prstGeom>
        </p:spPr>
        <p:txBody>
          <a:bodyPr wrap="square"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2f97e8a2d_2_1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g62f97e8a2d_2_1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2749783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2f97e8a2d_2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9" name="Google Shape;369;g62f97e8a2d_2_2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3731692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2f97e8a2d_2_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7" name="Google Shape;387;g62f97e8a2d_2_2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extLst>
      <p:ext uri="{BB962C8B-B14F-4D97-AF65-F5344CB8AC3E}">
        <p14:creationId xmlns:p14="http://schemas.microsoft.com/office/powerpoint/2010/main" val="3686421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2f97e8a2d_2_2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g62f97e8a2d_2_2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1774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2f97e8a2d_2_4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US" sz="1200" b="0" i="0" u="none" strike="noStrike" kern="1200" cap="none" dirty="0">
                <a:solidFill>
                  <a:schemeClr val="dk1"/>
                </a:solidFill>
                <a:effectLst/>
                <a:latin typeface="Calibri"/>
                <a:ea typeface="Calibri"/>
                <a:cs typeface="Calibri"/>
                <a:sym typeface="Calibri"/>
              </a:rPr>
              <a:t>a corresponding rows </a:t>
            </a:r>
            <a:r>
              <a:rPr lang="en-US" sz="1200" b="1" i="0" u="none" strike="noStrike" kern="1200" cap="none" dirty="0">
                <a:solidFill>
                  <a:schemeClr val="dk1"/>
                </a:solidFill>
                <a:effectLst/>
                <a:latin typeface="Calibri"/>
                <a:ea typeface="Calibri"/>
                <a:cs typeface="Calibri"/>
                <a:sym typeface="Calibri"/>
              </a:rPr>
              <a:t>table</a:t>
            </a:r>
            <a:r>
              <a:rPr lang="en-US" sz="1200" b="0" i="0" u="none" strike="noStrike" kern="1200" cap="none" dirty="0">
                <a:solidFill>
                  <a:schemeClr val="dk1"/>
                </a:solidFill>
                <a:effectLst/>
                <a:latin typeface="Calibri"/>
                <a:ea typeface="Calibri"/>
                <a:cs typeface="Calibri"/>
                <a:sym typeface="Calibri"/>
              </a:rPr>
              <a:t> that stores all of the </a:t>
            </a:r>
            <a:r>
              <a:rPr lang="en-US" sz="1200" b="1" i="0" u="none" strike="noStrike" kern="1200" cap="none" dirty="0">
                <a:solidFill>
                  <a:schemeClr val="dk1"/>
                </a:solidFill>
                <a:effectLst/>
                <a:latin typeface="Calibri"/>
                <a:ea typeface="Calibri"/>
                <a:cs typeface="Calibri"/>
                <a:sym typeface="Calibri"/>
              </a:rPr>
              <a:t>row fields</a:t>
            </a:r>
            <a:r>
              <a:rPr lang="en-US" sz="1200" b="0" i="0" u="none" strike="noStrike" kern="1200" cap="none" dirty="0">
                <a:solidFill>
                  <a:schemeClr val="dk1"/>
                </a:solidFill>
                <a:effectLst/>
                <a:latin typeface="Calibri"/>
                <a:ea typeface="Calibri"/>
                <a:cs typeface="Calibri"/>
                <a:sym typeface="Calibri"/>
              </a:rPr>
              <a:t> that are constant for every column in the dataset</a:t>
            </a:r>
          </a:p>
          <a:p>
            <a:r>
              <a:rPr lang="en-US" sz="1200" b="0" i="0" u="none" strike="noStrike" kern="1200" cap="none" dirty="0">
                <a:solidFill>
                  <a:schemeClr val="dk1"/>
                </a:solidFill>
                <a:effectLst/>
                <a:latin typeface="Calibri"/>
                <a:ea typeface="Calibri"/>
                <a:cs typeface="Calibri"/>
                <a:sym typeface="Calibri"/>
              </a:rPr>
              <a:t>a corresponding columns </a:t>
            </a:r>
            <a:r>
              <a:rPr lang="en-US" sz="1200" b="1" i="0" u="none" strike="noStrike" kern="1200" cap="none" dirty="0">
                <a:solidFill>
                  <a:schemeClr val="dk1"/>
                </a:solidFill>
                <a:effectLst/>
                <a:latin typeface="Calibri"/>
                <a:ea typeface="Calibri"/>
                <a:cs typeface="Calibri"/>
                <a:sym typeface="Calibri"/>
              </a:rPr>
              <a:t>table</a:t>
            </a:r>
            <a:r>
              <a:rPr lang="en-US" sz="1200" b="0" i="0" u="none" strike="noStrike" kern="1200" cap="none" dirty="0">
                <a:solidFill>
                  <a:schemeClr val="dk1"/>
                </a:solidFill>
                <a:effectLst/>
                <a:latin typeface="Calibri"/>
                <a:ea typeface="Calibri"/>
                <a:cs typeface="Calibri"/>
                <a:sym typeface="Calibri"/>
              </a:rPr>
              <a:t> that stores all of the </a:t>
            </a:r>
            <a:r>
              <a:rPr lang="en-US" sz="1200" b="1" i="0" u="none" strike="noStrike" kern="1200" cap="none" dirty="0">
                <a:solidFill>
                  <a:schemeClr val="dk1"/>
                </a:solidFill>
                <a:effectLst/>
                <a:latin typeface="Calibri"/>
                <a:ea typeface="Calibri"/>
                <a:cs typeface="Calibri"/>
                <a:sym typeface="Calibri"/>
              </a:rPr>
              <a:t>column fields</a:t>
            </a:r>
            <a:r>
              <a:rPr lang="en-US" sz="1200" b="0" i="0" u="none" strike="noStrike" kern="1200" cap="none" dirty="0">
                <a:solidFill>
                  <a:schemeClr val="dk1"/>
                </a:solidFill>
                <a:effectLst/>
                <a:latin typeface="Calibri"/>
                <a:ea typeface="Calibri"/>
                <a:cs typeface="Calibri"/>
                <a:sym typeface="Calibri"/>
              </a:rPr>
              <a:t> that are constant for every row in the dataset</a:t>
            </a:r>
          </a:p>
          <a:p>
            <a:r>
              <a:rPr lang="en-US" sz="1200" b="0" i="0" u="none" strike="noStrike" kern="1200" cap="none" dirty="0">
                <a:solidFill>
                  <a:schemeClr val="dk1"/>
                </a:solidFill>
                <a:effectLst/>
                <a:latin typeface="Calibri"/>
                <a:ea typeface="Calibri"/>
                <a:cs typeface="Calibri"/>
                <a:sym typeface="Calibri"/>
              </a:rPr>
              <a:t>a two-dimensional </a:t>
            </a:r>
            <a:r>
              <a:rPr lang="en-US" sz="1200" b="1" i="0" u="none" strike="noStrike" kern="1200" cap="none" dirty="0">
                <a:solidFill>
                  <a:schemeClr val="dk1"/>
                </a:solidFill>
                <a:effectLst/>
                <a:latin typeface="Calibri"/>
                <a:ea typeface="Calibri"/>
                <a:cs typeface="Calibri"/>
                <a:sym typeface="Calibri"/>
              </a:rPr>
              <a:t>matrix</a:t>
            </a:r>
            <a:r>
              <a:rPr lang="en-US" sz="1200" b="0" i="0" u="none" strike="noStrike" kern="1200" cap="none" dirty="0">
                <a:solidFill>
                  <a:schemeClr val="dk1"/>
                </a:solidFill>
                <a:effectLst/>
                <a:latin typeface="Calibri"/>
                <a:ea typeface="Calibri"/>
                <a:cs typeface="Calibri"/>
                <a:sym typeface="Calibri"/>
              </a:rPr>
              <a:t> of </a:t>
            </a:r>
            <a:r>
              <a:rPr lang="en-US" sz="1200" b="1" i="0" u="none" strike="noStrike" kern="1200" cap="none" dirty="0">
                <a:solidFill>
                  <a:schemeClr val="dk1"/>
                </a:solidFill>
                <a:effectLst/>
                <a:latin typeface="Calibri"/>
                <a:ea typeface="Calibri"/>
                <a:cs typeface="Calibri"/>
                <a:sym typeface="Calibri"/>
              </a:rPr>
              <a:t>entry fields</a:t>
            </a:r>
            <a:r>
              <a:rPr lang="en-US" sz="1200" b="0" i="0" u="none" strike="noStrike" kern="1200" cap="none" dirty="0">
                <a:solidFill>
                  <a:schemeClr val="dk1"/>
                </a:solidFill>
                <a:effectLst/>
                <a:latin typeface="Calibri"/>
                <a:ea typeface="Calibri"/>
                <a:cs typeface="Calibri"/>
                <a:sym typeface="Calibri"/>
              </a:rPr>
              <a:t> where each entry is indexed by row key(s) and column key(s)</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lang="en-US" dirty="0"/>
              <a:t>index by row and column. Each entry is a struct of potentially many fields</a:t>
            </a:r>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a set of </a:t>
            </a:r>
            <a:r>
              <a:rPr lang="en-US" sz="1200" b="1" i="0" u="none" strike="noStrike" kern="1200" cap="none" dirty="0">
                <a:solidFill>
                  <a:schemeClr val="dk1"/>
                </a:solidFill>
                <a:effectLst/>
                <a:latin typeface="Calibri"/>
                <a:ea typeface="Calibri"/>
                <a:cs typeface="Calibri"/>
                <a:sym typeface="Calibri"/>
              </a:rPr>
              <a:t>global fields</a:t>
            </a:r>
            <a:r>
              <a:rPr lang="en-US" sz="1200" b="0" i="0" u="none" strike="noStrike" kern="1200" cap="none" dirty="0">
                <a:solidFill>
                  <a:schemeClr val="dk1"/>
                </a:solidFill>
                <a:effectLst/>
                <a:latin typeface="Calibri"/>
                <a:ea typeface="Calibri"/>
                <a:cs typeface="Calibri"/>
                <a:sym typeface="Calibri"/>
              </a:rPr>
              <a:t> that are constant for every entry in the dataset</a:t>
            </a:r>
          </a:p>
          <a:p>
            <a:pPr lvl="1"/>
            <a:r>
              <a:rPr lang="en-US" dirty="0"/>
              <a:t>Global fields represent information constant across all entries.</a:t>
            </a:r>
          </a:p>
          <a:p>
            <a:pPr lvl="1"/>
            <a:r>
              <a:rPr lang="en-US" dirty="0" err="1">
                <a:effectLst/>
              </a:rPr>
              <a:t>mt.aggregate_entries</a:t>
            </a:r>
            <a:r>
              <a:rPr lang="en-US" dirty="0">
                <a:effectLst/>
              </a:rPr>
              <a:t>(</a:t>
            </a:r>
            <a:r>
              <a:rPr lang="en-US" dirty="0" err="1">
                <a:effectLst/>
              </a:rPr>
              <a:t>hl.agg.mean</a:t>
            </a:r>
            <a:r>
              <a:rPr lang="en-US" dirty="0">
                <a:effectLst/>
              </a:rPr>
              <a:t>(</a:t>
            </a:r>
            <a:r>
              <a:rPr lang="en-US" dirty="0" err="1">
                <a:effectLst/>
              </a:rPr>
              <a:t>mt.GQ</a:t>
            </a:r>
            <a:r>
              <a:rPr lang="en-US" dirty="0">
                <a:effectLst/>
              </a:rPr>
              <a:t>))</a:t>
            </a:r>
            <a:r>
              <a:rPr lang="en-US" dirty="0"/>
              <a:t> </a:t>
            </a:r>
            <a:r>
              <a:rPr lang="en-US" sz="1200" b="0" i="0" u="none" strike="noStrike" kern="1200" cap="none" dirty="0">
                <a:solidFill>
                  <a:schemeClr val="dk1"/>
                </a:solidFill>
                <a:effectLst/>
                <a:latin typeface="Calibri"/>
                <a:ea typeface="Calibri"/>
                <a:cs typeface="Calibri"/>
                <a:sym typeface="Calibri"/>
              </a:rPr>
              <a:t>compute the global mean of field </a:t>
            </a:r>
            <a:r>
              <a:rPr lang="en-US" sz="1200" b="0" i="1" u="none" strike="noStrike" kern="1200" cap="none" dirty="0">
                <a:solidFill>
                  <a:schemeClr val="dk1"/>
                </a:solidFill>
                <a:effectLst/>
                <a:latin typeface="Calibri"/>
                <a:ea typeface="Calibri"/>
                <a:cs typeface="Calibri"/>
                <a:sym typeface="Calibri"/>
              </a:rPr>
              <a:t>GQ</a:t>
            </a:r>
            <a:r>
              <a:rPr lang="en-US" sz="1200" b="0" i="0" u="none" strike="noStrike" kern="1200" cap="none" dirty="0">
                <a:solidFill>
                  <a:schemeClr val="dk1"/>
                </a:solidFill>
                <a:effectLst/>
                <a:latin typeface="Calibri"/>
                <a:ea typeface="Calibri"/>
                <a:cs typeface="Calibri"/>
                <a:sym typeface="Calibri"/>
              </a:rPr>
              <a:t>:</a:t>
            </a:r>
          </a:p>
        </p:txBody>
      </p:sp>
      <p:sp>
        <p:nvSpPr>
          <p:cNvPr id="579" name="Google Shape;579;g62f97e8a2d_2_4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362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62f97e8a2d_2_4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US" sz="1200" b="0" i="0" u="none" strike="noStrike" kern="1200" cap="none" dirty="0">
                <a:solidFill>
                  <a:schemeClr val="dk1"/>
                </a:solidFill>
                <a:effectLst/>
                <a:latin typeface="Calibri"/>
                <a:ea typeface="Calibri"/>
                <a:cs typeface="Calibri"/>
                <a:sym typeface="Calibri"/>
              </a:rPr>
              <a:t>Unlike a </a:t>
            </a:r>
            <a:r>
              <a:rPr lang="en-US" sz="1200" b="1" i="0" u="none" strike="noStrike" kern="1200" cap="none" dirty="0">
                <a:solidFill>
                  <a:schemeClr val="dk1"/>
                </a:solidFill>
                <a:effectLst/>
                <a:latin typeface="Calibri"/>
                <a:ea typeface="Calibri"/>
                <a:cs typeface="Calibri"/>
                <a:sym typeface="Calibri"/>
              </a:rPr>
              <a:t>table (</a:t>
            </a:r>
            <a:r>
              <a:rPr lang="en-US" sz="1200" b="1" i="0" u="none" strike="noStrike" kern="1200" cap="none" dirty="0" err="1">
                <a:solidFill>
                  <a:schemeClr val="dk1"/>
                </a:solidFill>
                <a:effectLst/>
                <a:latin typeface="Calibri"/>
                <a:ea typeface="Calibri"/>
                <a:cs typeface="Calibri"/>
                <a:sym typeface="Calibri"/>
              </a:rPr>
              <a:t>dataframe</a:t>
            </a:r>
            <a:r>
              <a:rPr lang="en-US" sz="1200" b="1" i="0" u="none" strike="noStrike" kern="1200" cap="none" dirty="0">
                <a:solidFill>
                  <a:schemeClr val="dk1"/>
                </a:solidFill>
                <a:effectLst/>
                <a:latin typeface="Calibri"/>
                <a:ea typeface="Calibri"/>
                <a:cs typeface="Calibri"/>
                <a:sym typeface="Calibri"/>
              </a:rPr>
              <a:t> or SQL table)</a:t>
            </a:r>
            <a:r>
              <a:rPr lang="en-US" sz="1200" b="0" i="0" u="none" strike="noStrike" kern="1200" cap="none" dirty="0">
                <a:solidFill>
                  <a:schemeClr val="dk1"/>
                </a:solidFill>
                <a:effectLst/>
                <a:latin typeface="Calibri"/>
                <a:ea typeface="Calibri"/>
                <a:cs typeface="Calibri"/>
                <a:sym typeface="Calibri"/>
              </a:rPr>
              <a:t>, which has two field groups (row fields and global fields), a </a:t>
            </a:r>
            <a:r>
              <a:rPr lang="en-US" sz="1200" b="1" i="0" u="none" strike="noStrike" kern="1200" cap="none" dirty="0">
                <a:solidFill>
                  <a:schemeClr val="dk1"/>
                </a:solidFill>
                <a:effectLst/>
                <a:latin typeface="Calibri"/>
                <a:ea typeface="Calibri"/>
                <a:cs typeface="Calibri"/>
                <a:sym typeface="Calibri"/>
              </a:rPr>
              <a:t>matrix</a:t>
            </a:r>
            <a:r>
              <a:rPr lang="en-US" sz="1200" b="0" i="0" u="none" strike="noStrike" kern="1200" cap="none" dirty="0">
                <a:solidFill>
                  <a:schemeClr val="dk1"/>
                </a:solidFill>
                <a:effectLst/>
                <a:latin typeface="Calibri"/>
                <a:ea typeface="Calibri"/>
                <a:cs typeface="Calibri"/>
                <a:sym typeface="Calibri"/>
              </a:rPr>
              <a:t> table consists of four components:</a:t>
            </a:r>
          </a:p>
        </p:txBody>
      </p:sp>
      <p:sp>
        <p:nvSpPr>
          <p:cNvPr id="612" name="Google Shape;612;g62f97e8a2d_2_4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1418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62f97e8a2d_2_5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62f97e8a2d_2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5914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085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2287588" y="514350"/>
            <a:ext cx="4568825"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rtl="0">
              <a:spcBef>
                <a:spcPts val="0"/>
              </a:spcBef>
              <a:buNone/>
            </a:pPr>
            <a:endParaRPr dirty="0"/>
          </a:p>
        </p:txBody>
      </p:sp>
      <p:sp>
        <p:nvSpPr>
          <p:cNvPr id="75" name="Shape 75"/>
          <p:cNvSpPr txBox="1">
            <a:spLocks noGrp="1"/>
          </p:cNvSpPr>
          <p:nvPr>
            <p:ph type="sldNum" idx="12"/>
          </p:nvPr>
        </p:nvSpPr>
        <p:spPr>
          <a:xfrm>
            <a:off x="5180012" y="6513512"/>
            <a:ext cx="3962400" cy="342900"/>
          </a:xfrm>
          <a:prstGeom prst="rect">
            <a:avLst/>
          </a:prstGeom>
        </p:spPr>
        <p:txBody>
          <a:bodyPr wrap="square"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28</a:t>
            </a:fld>
            <a:endParaRPr lang="en-US"/>
          </a:p>
        </p:txBody>
      </p:sp>
    </p:spTree>
    <p:extLst>
      <p:ext uri="{BB962C8B-B14F-4D97-AF65-F5344CB8AC3E}">
        <p14:creationId xmlns:p14="http://schemas.microsoft.com/office/powerpoint/2010/main" val="393100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2287588" y="514350"/>
            <a:ext cx="4568825"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a:spcBef>
                <a:spcPts val="0"/>
              </a:spcBef>
              <a:buNone/>
            </a:pPr>
            <a:endParaRPr dirty="0"/>
          </a:p>
        </p:txBody>
      </p:sp>
      <p:sp>
        <p:nvSpPr>
          <p:cNvPr id="93" name="Shape 93"/>
          <p:cNvSpPr txBox="1">
            <a:spLocks noGrp="1"/>
          </p:cNvSpPr>
          <p:nvPr>
            <p:ph type="sldNum" idx="12"/>
          </p:nvPr>
        </p:nvSpPr>
        <p:spPr>
          <a:xfrm>
            <a:off x="5180012" y="6513512"/>
            <a:ext cx="3962400" cy="3429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a:t>
            </a:fld>
            <a:endParaRPr lang="en-US"/>
          </a:p>
        </p:txBody>
      </p:sp>
    </p:spTree>
    <p:extLst>
      <p:ext uri="{BB962C8B-B14F-4D97-AF65-F5344CB8AC3E}">
        <p14:creationId xmlns:p14="http://schemas.microsoft.com/office/powerpoint/2010/main" val="384324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838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9776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1039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0018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b="0" dirty="0"/>
              <a:t>Zachary Stevens – Big Data Astronomical or </a:t>
            </a:r>
            <a:r>
              <a:rPr lang="en-US" b="0" dirty="0" err="1"/>
              <a:t>Genomical</a:t>
            </a:r>
            <a:r>
              <a:rPr lang="en-US" b="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368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34443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1">
    <p:spTree>
      <p:nvGrpSpPr>
        <p:cNvPr id="1" name="Shape 15"/>
        <p:cNvGrpSpPr/>
        <p:nvPr/>
      </p:nvGrpSpPr>
      <p:grpSpPr>
        <a:xfrm>
          <a:off x="0" y="0"/>
          <a:ext cx="0" cy="0"/>
          <a:chOff x="0" y="0"/>
          <a:chExt cx="0" cy="0"/>
        </a:xfrm>
      </p:grpSpPr>
      <p:sp>
        <p:nvSpPr>
          <p:cNvPr id="16" name="Shape 16"/>
          <p:cNvSpPr/>
          <p:nvPr/>
        </p:nvSpPr>
        <p:spPr>
          <a:xfrm>
            <a:off x="0" y="1138978"/>
            <a:ext cx="12188824" cy="338554"/>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600" b="0" i="0" u="none" strike="noStrike" cap="none">
              <a:solidFill>
                <a:schemeClr val="lt1"/>
              </a:solidFill>
              <a:latin typeface="Arial"/>
              <a:ea typeface="Arial"/>
              <a:cs typeface="Arial"/>
              <a:sym typeface="Arial"/>
            </a:endParaRPr>
          </a:p>
        </p:txBody>
      </p:sp>
      <p:sp>
        <p:nvSpPr>
          <p:cNvPr id="17" name="Shape 17"/>
          <p:cNvSpPr>
            <a:spLocks noGrp="1"/>
          </p:cNvSpPr>
          <p:nvPr>
            <p:ph type="pic" idx="2"/>
          </p:nvPr>
        </p:nvSpPr>
        <p:spPr>
          <a:xfrm>
            <a:off x="0" y="1110454"/>
            <a:ext cx="12188824" cy="4147344"/>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ctrTitle"/>
          </p:nvPr>
        </p:nvSpPr>
        <p:spPr>
          <a:xfrm>
            <a:off x="0" y="3395205"/>
            <a:ext cx="12188824" cy="1862594"/>
          </a:xfrm>
          <a:prstGeom prst="rect">
            <a:avLst/>
          </a:prstGeom>
          <a:solidFill>
            <a:schemeClr val="dk1">
              <a:alpha val="40000"/>
            </a:schemeClr>
          </a:solidFill>
          <a:ln>
            <a:noFill/>
          </a:ln>
        </p:spPr>
        <p:txBody>
          <a:bodyPr wrap="square" lIns="91425" tIns="91425" rIns="91425" bIns="91425" anchor="ctr" anchorCtr="1"/>
          <a:lstStyle>
            <a:lvl1pPr marL="0" marR="0" lvl="0" indent="0" algn="ctr" rtl="0">
              <a:lnSpc>
                <a:spcPct val="90000"/>
              </a:lnSpc>
              <a:spcBef>
                <a:spcPts val="0"/>
              </a:spcBef>
              <a:buClr>
                <a:schemeClr val="lt1"/>
              </a:buClr>
              <a:buFont typeface="Arial"/>
              <a:buNone/>
              <a:defRPr sz="4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subTitle" idx="1"/>
          </p:nvPr>
        </p:nvSpPr>
        <p:spPr>
          <a:xfrm>
            <a:off x="647531" y="4342650"/>
            <a:ext cx="10976291" cy="3693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600"/>
              </a:spcAft>
              <a:buClr>
                <a:schemeClr val="lt1"/>
              </a:buClr>
              <a:buFont typeface="Arial"/>
              <a:buNone/>
              <a:defRPr sz="2400" b="0" i="0" u="none" strike="noStrike" cap="none">
                <a:solidFill>
                  <a:schemeClr val="lt1"/>
                </a:solidFill>
                <a:latin typeface="Arial"/>
                <a:ea typeface="Arial"/>
                <a:cs typeface="Arial"/>
                <a:sym typeface="Arial"/>
              </a:defRPr>
            </a:lvl1pPr>
            <a:lvl2pPr marL="457200" marR="0" lvl="1" indent="0" algn="ctr" rtl="0">
              <a:lnSpc>
                <a:spcPct val="100000"/>
              </a:lnSpc>
              <a:spcBef>
                <a:spcPts val="0"/>
              </a:spcBef>
              <a:spcAft>
                <a:spcPts val="600"/>
              </a:spcAft>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60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600"/>
              </a:spcAft>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100000"/>
              </a:lnSpc>
              <a:spcBef>
                <a:spcPts val="0"/>
              </a:spcBef>
              <a:spcAft>
                <a:spcPts val="600"/>
              </a:spcAft>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pic>
        <p:nvPicPr>
          <p:cNvPr id="20" name="Shape 20"/>
          <p:cNvPicPr preferRelativeResize="0"/>
          <p:nvPr/>
        </p:nvPicPr>
        <p:blipFill rotWithShape="1">
          <a:blip r:embed="rId2">
            <a:alphaModFix/>
          </a:blip>
          <a:srcRect/>
          <a:stretch/>
        </p:blipFill>
        <p:spPr>
          <a:xfrm>
            <a:off x="4857228" y="5624066"/>
            <a:ext cx="2474366" cy="86319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844331" y="476251"/>
            <a:ext cx="10500165" cy="1143000"/>
          </a:xfrm>
          <a:prstGeom prst="rect">
            <a:avLst/>
          </a:prstGeom>
          <a:noFill/>
          <a:ln>
            <a:noFill/>
          </a:ln>
        </p:spPr>
        <p:txBody>
          <a:bodyPr spcFirstLastPara="1" wrap="square" lIns="19050" tIns="19050" rIns="19050" bIns="19050" anchor="ctr" anchorCtr="0">
            <a:noAutofit/>
          </a:bodyPr>
          <a:lstStyle>
            <a:lvl1pPr lvl="0" algn="ctr">
              <a:lnSpc>
                <a:spcPct val="100000"/>
              </a:lnSpc>
              <a:spcBef>
                <a:spcPts val="0"/>
              </a:spcBef>
              <a:spcAft>
                <a:spcPts val="0"/>
              </a:spcAft>
              <a:buClr>
                <a:srgbClr val="000000"/>
              </a:buClr>
              <a:buSzPts val="4200"/>
              <a:buFont typeface="Helvetica Neue"/>
              <a:buNone/>
              <a:defRPr>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68" name="Google Shape;68;p17"/>
          <p:cNvSpPr txBox="1">
            <a:spLocks noGrp="1"/>
          </p:cNvSpPr>
          <p:nvPr>
            <p:ph type="sldNum" idx="12"/>
          </p:nvPr>
        </p:nvSpPr>
        <p:spPr>
          <a:xfrm>
            <a:off x="5977959" y="6540500"/>
            <a:ext cx="226560" cy="234949"/>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000000"/>
              </a:buClr>
              <a:buSzPts val="900"/>
              <a:buFont typeface="Helvetica Neue Light"/>
              <a:buNone/>
              <a:defRPr>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900"/>
              <a:buFont typeface="Helvetica Neue Light"/>
              <a:buNone/>
              <a:defRPr>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900"/>
              <a:buFont typeface="Helvetica Neue Light"/>
              <a:buNone/>
              <a:defRPr>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900"/>
              <a:buFont typeface="Helvetica Neue Light"/>
              <a:buNone/>
              <a:defRPr>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900"/>
              <a:buFont typeface="Helvetica Neue Light"/>
              <a:buNone/>
              <a:defRPr>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900"/>
              <a:buFont typeface="Helvetica Neue Light"/>
              <a:buNone/>
              <a:defRPr>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900"/>
              <a:buFont typeface="Helvetica Neue Light"/>
              <a:buNone/>
              <a:defRPr>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900"/>
              <a:buFont typeface="Helvetica Neue Light"/>
              <a:buNone/>
              <a:defRPr>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900"/>
              <a:buFont typeface="Helvetica Neue Light"/>
              <a:buNone/>
              <a:defRPr>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234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2">
    <p:spTree>
      <p:nvGrpSpPr>
        <p:cNvPr id="1" name="Shape 21"/>
        <p:cNvGrpSpPr/>
        <p:nvPr/>
      </p:nvGrpSpPr>
      <p:grpSpPr>
        <a:xfrm>
          <a:off x="0" y="0"/>
          <a:ext cx="0" cy="0"/>
          <a:chOff x="0" y="0"/>
          <a:chExt cx="0" cy="0"/>
        </a:xfrm>
      </p:grpSpPr>
      <p:sp>
        <p:nvSpPr>
          <p:cNvPr id="22" name="Shape 22"/>
          <p:cNvSpPr/>
          <p:nvPr/>
        </p:nvSpPr>
        <p:spPr>
          <a:xfrm>
            <a:off x="0" y="0"/>
            <a:ext cx="12188824" cy="1344168"/>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600" b="0" i="0" u="none" strike="noStrike" cap="none">
              <a:solidFill>
                <a:schemeClr val="lt1"/>
              </a:solidFill>
              <a:latin typeface="Arial"/>
              <a:ea typeface="Arial"/>
              <a:cs typeface="Arial"/>
              <a:sym typeface="Arial"/>
            </a:endParaRPr>
          </a:p>
        </p:txBody>
      </p:sp>
      <p:sp>
        <p:nvSpPr>
          <p:cNvPr id="23" name="Shape 23"/>
          <p:cNvSpPr>
            <a:spLocks noGrp="1"/>
          </p:cNvSpPr>
          <p:nvPr>
            <p:ph type="pic" idx="2"/>
          </p:nvPr>
        </p:nvSpPr>
        <p:spPr>
          <a:xfrm>
            <a:off x="0" y="0"/>
            <a:ext cx="12188824" cy="5257799"/>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ctrTitle"/>
          </p:nvPr>
        </p:nvSpPr>
        <p:spPr>
          <a:xfrm>
            <a:off x="0" y="3332330"/>
            <a:ext cx="12188824" cy="1925468"/>
          </a:xfrm>
          <a:prstGeom prst="rect">
            <a:avLst/>
          </a:prstGeom>
          <a:solidFill>
            <a:schemeClr val="accent1"/>
          </a:solidFill>
          <a:ln>
            <a:noFill/>
          </a:ln>
        </p:spPr>
        <p:txBody>
          <a:bodyPr wrap="square" lIns="91425" tIns="91425" rIns="91425" bIns="91425" anchor="ctr" anchorCtr="1"/>
          <a:lstStyle>
            <a:lvl1pPr marL="0" marR="0" lvl="0" indent="0" algn="ctr" rtl="0">
              <a:lnSpc>
                <a:spcPct val="90000"/>
              </a:lnSpc>
              <a:spcBef>
                <a:spcPts val="0"/>
              </a:spcBef>
              <a:buClr>
                <a:schemeClr val="lt1"/>
              </a:buClr>
              <a:buFont typeface="Arial"/>
              <a:buNone/>
              <a:defRPr sz="4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subTitle" idx="1"/>
          </p:nvPr>
        </p:nvSpPr>
        <p:spPr>
          <a:xfrm>
            <a:off x="647531" y="4405525"/>
            <a:ext cx="10976291" cy="3693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600"/>
              </a:spcAft>
              <a:buClr>
                <a:schemeClr val="lt1"/>
              </a:buClr>
              <a:buFont typeface="Arial"/>
              <a:buNone/>
              <a:defRPr sz="2400" b="0" i="0" u="none" strike="noStrike" cap="none">
                <a:solidFill>
                  <a:schemeClr val="lt1"/>
                </a:solidFill>
                <a:latin typeface="Arial"/>
                <a:ea typeface="Arial"/>
                <a:cs typeface="Arial"/>
                <a:sym typeface="Arial"/>
              </a:defRPr>
            </a:lvl1pPr>
            <a:lvl2pPr marL="457200" marR="0" lvl="1" indent="0" algn="ctr" rtl="0">
              <a:lnSpc>
                <a:spcPct val="100000"/>
              </a:lnSpc>
              <a:spcBef>
                <a:spcPts val="0"/>
              </a:spcBef>
              <a:spcAft>
                <a:spcPts val="600"/>
              </a:spcAft>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60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600"/>
              </a:spcAft>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100000"/>
              </a:lnSpc>
              <a:spcBef>
                <a:spcPts val="0"/>
              </a:spcBef>
              <a:spcAft>
                <a:spcPts val="600"/>
              </a:spcAft>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pic>
        <p:nvPicPr>
          <p:cNvPr id="26" name="Shape 26"/>
          <p:cNvPicPr preferRelativeResize="0"/>
          <p:nvPr/>
        </p:nvPicPr>
        <p:blipFill rotWithShape="1">
          <a:blip r:embed="rId2">
            <a:alphaModFix/>
          </a:blip>
          <a:srcRect/>
          <a:stretch/>
        </p:blipFill>
        <p:spPr>
          <a:xfrm>
            <a:off x="4857228" y="5624066"/>
            <a:ext cx="2474366" cy="86319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Title Slide 3">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47531" y="3245743"/>
            <a:ext cx="10976291" cy="564256"/>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accent1"/>
              </a:buClr>
              <a:buFont typeface="Arial"/>
              <a:buNone/>
              <a:defRPr sz="4000" b="0"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647531" y="4149975"/>
            <a:ext cx="10976291" cy="369332"/>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600"/>
              </a:spcAft>
              <a:buClr>
                <a:srgbClr val="888888"/>
              </a:buClr>
              <a:buFont typeface="Arial"/>
              <a:buNone/>
              <a:defRPr sz="24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600"/>
              </a:spcAft>
              <a:buClr>
                <a:srgbClr val="888888"/>
              </a:buClr>
              <a:buFont typeface="Arial"/>
              <a:buNone/>
              <a:defRPr sz="2000" b="0" i="0" u="none" strike="noStrike" cap="none">
                <a:solidFill>
                  <a:srgbClr val="888888"/>
                </a:solidFill>
                <a:latin typeface="Arial"/>
                <a:ea typeface="Arial"/>
                <a:cs typeface="Arial"/>
                <a:sym typeface="Arial"/>
              </a:defRPr>
            </a:lvl2pPr>
            <a:lvl3pPr marL="914400" marR="0" lvl="2" indent="0" algn="l" rtl="0">
              <a:lnSpc>
                <a:spcPct val="100000"/>
              </a:lnSpc>
              <a:spcBef>
                <a:spcPts val="0"/>
              </a:spcBef>
              <a:spcAft>
                <a:spcPts val="600"/>
              </a:spcAft>
              <a:buClr>
                <a:srgbClr val="888888"/>
              </a:buClr>
              <a:buFont typeface="Arial"/>
              <a:buNone/>
              <a:defRPr sz="1800" b="0" i="0" u="none" strike="noStrike" cap="none">
                <a:solidFill>
                  <a:srgbClr val="888888"/>
                </a:solidFill>
                <a:latin typeface="Arial"/>
                <a:ea typeface="Arial"/>
                <a:cs typeface="Arial"/>
                <a:sym typeface="Arial"/>
              </a:defRPr>
            </a:lvl3pPr>
            <a:lvl4pPr marL="1371600" marR="0" lvl="3" indent="0" algn="l" rtl="0">
              <a:lnSpc>
                <a:spcPct val="100000"/>
              </a:lnSpc>
              <a:spcBef>
                <a:spcPts val="0"/>
              </a:spcBef>
              <a:spcAft>
                <a:spcPts val="600"/>
              </a:spcAft>
              <a:buClr>
                <a:srgbClr val="888888"/>
              </a:buClr>
              <a:buFont typeface="Arial"/>
              <a:buNone/>
              <a:defRPr sz="1600" b="0" i="0" u="none" strike="noStrike" cap="none">
                <a:solidFill>
                  <a:srgbClr val="888888"/>
                </a:solidFill>
                <a:latin typeface="Arial"/>
                <a:ea typeface="Arial"/>
                <a:cs typeface="Arial"/>
                <a:sym typeface="Arial"/>
              </a:defRPr>
            </a:lvl4pPr>
            <a:lvl5pPr marL="1828800" marR="0" lvl="4" indent="0" algn="l" rtl="0">
              <a:lnSpc>
                <a:spcPct val="100000"/>
              </a:lnSpc>
              <a:spcBef>
                <a:spcPts val="0"/>
              </a:spcBef>
              <a:spcAft>
                <a:spcPts val="600"/>
              </a:spcAft>
              <a:buClr>
                <a:srgbClr val="888888"/>
              </a:buClr>
              <a:buFont typeface="Arial"/>
              <a:buNone/>
              <a:defRPr sz="1600" b="0" i="0" u="none" strike="noStrike" cap="none">
                <a:solidFill>
                  <a:srgbClr val="888888"/>
                </a:solidFill>
                <a:latin typeface="Arial"/>
                <a:ea typeface="Arial"/>
                <a:cs typeface="Arial"/>
                <a:sym typeface="Arial"/>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Arial"/>
                <a:ea typeface="Arial"/>
                <a:cs typeface="Arial"/>
                <a:sym typeface="Arial"/>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Arial"/>
                <a:ea typeface="Arial"/>
                <a:cs typeface="Arial"/>
                <a:sym typeface="Arial"/>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Arial"/>
                <a:ea typeface="Arial"/>
                <a:cs typeface="Arial"/>
                <a:sym typeface="Arial"/>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Arial"/>
                <a:ea typeface="Arial"/>
                <a:cs typeface="Arial"/>
                <a:sym typeface="Arial"/>
              </a:defRPr>
            </a:lvl9pPr>
          </a:lstStyle>
          <a:p>
            <a:endParaRPr/>
          </a:p>
        </p:txBody>
      </p:sp>
      <p:cxnSp>
        <p:nvCxnSpPr>
          <p:cNvPr id="30" name="Shape 30"/>
          <p:cNvCxnSpPr/>
          <p:nvPr/>
        </p:nvCxnSpPr>
        <p:spPr>
          <a:xfrm>
            <a:off x="647531" y="3980107"/>
            <a:ext cx="10976291" cy="0"/>
          </a:xfrm>
          <a:prstGeom prst="straightConnector1">
            <a:avLst/>
          </a:prstGeom>
          <a:noFill/>
          <a:ln w="15875" cap="flat" cmpd="sng">
            <a:solidFill>
              <a:schemeClr val="dk2"/>
            </a:solidFill>
            <a:prstDash val="solid"/>
            <a:miter lim="8000"/>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34835" y="643608"/>
            <a:ext cx="10988988" cy="423192"/>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Arial"/>
              <a:buNone/>
              <a:defRPr sz="3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0" name="Shape 40"/>
          <p:cNvSpPr txBox="1">
            <a:spLocks noGrp="1"/>
          </p:cNvSpPr>
          <p:nvPr>
            <p:ph type="body" idx="1"/>
          </p:nvPr>
        </p:nvSpPr>
        <p:spPr>
          <a:xfrm>
            <a:off x="634835" y="1398250"/>
            <a:ext cx="10988988" cy="2154435"/>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with Image">
    <p:spTree>
      <p:nvGrpSpPr>
        <p:cNvPr id="1" name="Shape 54"/>
        <p:cNvGrpSpPr/>
        <p:nvPr/>
      </p:nvGrpSpPr>
      <p:grpSpPr>
        <a:xfrm>
          <a:off x="0" y="0"/>
          <a:ext cx="0" cy="0"/>
          <a:chOff x="0" y="0"/>
          <a:chExt cx="0" cy="0"/>
        </a:xfrm>
      </p:grpSpPr>
      <p:sp>
        <p:nvSpPr>
          <p:cNvPr id="55" name="Shape 55"/>
          <p:cNvSpPr>
            <a:spLocks noGrp="1"/>
          </p:cNvSpPr>
          <p:nvPr>
            <p:ph type="pic" idx="2"/>
          </p:nvPr>
        </p:nvSpPr>
        <p:spPr>
          <a:xfrm>
            <a:off x="8024310" y="0"/>
            <a:ext cx="4164515" cy="6858000"/>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title"/>
          </p:nvPr>
        </p:nvSpPr>
        <p:spPr>
          <a:xfrm>
            <a:off x="634835" y="643608"/>
            <a:ext cx="7038200" cy="423192"/>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Arial"/>
              <a:buNone/>
              <a:defRPr sz="3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7" name="Shape 57"/>
          <p:cNvSpPr txBox="1">
            <a:spLocks noGrp="1"/>
          </p:cNvSpPr>
          <p:nvPr>
            <p:ph type="body" idx="1"/>
          </p:nvPr>
        </p:nvSpPr>
        <p:spPr>
          <a:xfrm>
            <a:off x="647531" y="1398250"/>
            <a:ext cx="7014922" cy="2154435"/>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49345" y="643608"/>
            <a:ext cx="10974476" cy="423192"/>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Arial"/>
              <a:buNone/>
              <a:defRPr sz="3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649345" y="1392095"/>
            <a:ext cx="5346670" cy="338554"/>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60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60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60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60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60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body" idx="2"/>
          </p:nvPr>
        </p:nvSpPr>
        <p:spPr>
          <a:xfrm>
            <a:off x="649345" y="1941784"/>
            <a:ext cx="5346670" cy="2154435"/>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body" idx="3"/>
          </p:nvPr>
        </p:nvSpPr>
        <p:spPr>
          <a:xfrm>
            <a:off x="6170596" y="1392095"/>
            <a:ext cx="5453225" cy="338554"/>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60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60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60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60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60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4"/>
          </p:nvPr>
        </p:nvSpPr>
        <p:spPr>
          <a:xfrm>
            <a:off x="6170594" y="1941784"/>
            <a:ext cx="5453228" cy="2154435"/>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8676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C3D6F-3AB9-7146-B8B5-6C9297ED4AC0}"/>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F4E055-4411-1E45-96C2-26B7F38F3615}"/>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76BA9814-B2DC-4244-A9C8-31DB167BF5E7}"/>
              </a:ext>
            </a:extLst>
          </p:cNvPr>
          <p:cNvSpPr>
            <a:spLocks noGrp="1"/>
          </p:cNvSpPr>
          <p:nvPr>
            <p:ph type="ftr" idx="10"/>
          </p:nvPr>
        </p:nvSpPr>
        <p:spPr/>
        <p:txBody>
          <a:bodyPr/>
          <a:lstStyle/>
          <a:p>
            <a:endParaRPr lang="en-US"/>
          </a:p>
        </p:txBody>
      </p:sp>
      <p:sp>
        <p:nvSpPr>
          <p:cNvPr id="5" name="Slide Number Placeholder 4">
            <a:extLst>
              <a:ext uri="{FF2B5EF4-FFF2-40B4-BE49-F238E27FC236}">
                <a16:creationId xmlns:a16="http://schemas.microsoft.com/office/drawing/2014/main" id="{FE3D9695-FC6C-1240-9787-5D3B2F4CF18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extLst>
      <p:ext uri="{BB962C8B-B14F-4D97-AF65-F5344CB8AC3E}">
        <p14:creationId xmlns:p14="http://schemas.microsoft.com/office/powerpoint/2010/main" val="65182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losing slide">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34835" y="3776433"/>
            <a:ext cx="10988988" cy="3693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600"/>
              </a:spcAft>
              <a:buClr>
                <a:schemeClr val="dk1"/>
              </a:buClr>
              <a:buFont typeface="Arial"/>
              <a:buNone/>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1" name="Shape 71" descr="GreyBearClawsClipped.png"/>
          <p:cNvPicPr preferRelativeResize="0"/>
          <p:nvPr/>
        </p:nvPicPr>
        <p:blipFill rotWithShape="1">
          <a:blip r:embed="rId2">
            <a:alphaModFix amt="40000"/>
          </a:blip>
          <a:srcRect/>
          <a:stretch/>
        </p:blipFill>
        <p:spPr>
          <a:xfrm>
            <a:off x="7750525" y="896158"/>
            <a:ext cx="5080000" cy="5598160"/>
          </a:xfrm>
          <a:prstGeom prst="rect">
            <a:avLst/>
          </a:prstGeom>
          <a:noFill/>
          <a:ln>
            <a:noFill/>
          </a:ln>
        </p:spPr>
      </p:pic>
    </p:spTree>
    <p:extLst>
      <p:ext uri="{BB962C8B-B14F-4D97-AF65-F5344CB8AC3E}">
        <p14:creationId xmlns:p14="http://schemas.microsoft.com/office/powerpoint/2010/main" val="3877471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844331" y="177800"/>
            <a:ext cx="10500165" cy="1143000"/>
          </a:xfrm>
          <a:prstGeom prst="rect">
            <a:avLst/>
          </a:prstGeom>
          <a:noFill/>
          <a:ln>
            <a:noFill/>
          </a:ln>
        </p:spPr>
        <p:txBody>
          <a:bodyPr spcFirstLastPara="1" wrap="square" lIns="19050" tIns="19050" rIns="19050" bIns="19050" anchor="ctr" anchorCtr="0">
            <a:no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64" name="Google Shape;64;p16"/>
          <p:cNvSpPr txBox="1">
            <a:spLocks noGrp="1"/>
          </p:cNvSpPr>
          <p:nvPr>
            <p:ph type="body" idx="1"/>
          </p:nvPr>
        </p:nvSpPr>
        <p:spPr>
          <a:xfrm>
            <a:off x="844331" y="1574800"/>
            <a:ext cx="10500165" cy="4648200"/>
          </a:xfrm>
          <a:prstGeom prst="rect">
            <a:avLst/>
          </a:prstGeom>
          <a:noFill/>
          <a:ln>
            <a:noFill/>
          </a:ln>
        </p:spPr>
        <p:txBody>
          <a:bodyPr spcFirstLastPara="1" wrap="square" lIns="19050" tIns="19050" rIns="19050" bIns="19050" anchor="ctr" anchorCtr="0">
            <a:noAutofit/>
          </a:bodyPr>
          <a:lstStyle>
            <a:lvl1pPr marL="609448" lvl="0" indent="-499408" algn="l">
              <a:lnSpc>
                <a:spcPct val="100000"/>
              </a:lnSpc>
              <a:spcBef>
                <a:spcPts val="2933"/>
              </a:spcBef>
              <a:spcAft>
                <a:spcPts val="0"/>
              </a:spcAft>
              <a:buClr>
                <a:srgbClr val="000000"/>
              </a:buClr>
              <a:buSzPts val="2300"/>
              <a:buFont typeface="Helvetica Neue"/>
              <a:buChar char="•"/>
              <a:defRPr sz="2399"/>
            </a:lvl1pPr>
            <a:lvl2pPr marL="1218895" lvl="1" indent="-499408" algn="l">
              <a:lnSpc>
                <a:spcPct val="100000"/>
              </a:lnSpc>
              <a:spcBef>
                <a:spcPts val="2933"/>
              </a:spcBef>
              <a:spcAft>
                <a:spcPts val="0"/>
              </a:spcAft>
              <a:buClr>
                <a:srgbClr val="000000"/>
              </a:buClr>
              <a:buSzPts val="2300"/>
              <a:buFont typeface="Helvetica Neue"/>
              <a:buChar char="•"/>
              <a:defRPr sz="2399"/>
            </a:lvl2pPr>
            <a:lvl3pPr marL="1828343" lvl="2" indent="-499408" algn="l">
              <a:lnSpc>
                <a:spcPct val="100000"/>
              </a:lnSpc>
              <a:spcBef>
                <a:spcPts val="2933"/>
              </a:spcBef>
              <a:spcAft>
                <a:spcPts val="0"/>
              </a:spcAft>
              <a:buClr>
                <a:srgbClr val="000000"/>
              </a:buClr>
              <a:buSzPts val="2300"/>
              <a:buFont typeface="Helvetica Neue"/>
              <a:buChar char="•"/>
              <a:defRPr sz="2399"/>
            </a:lvl3pPr>
            <a:lvl4pPr marL="2437790" lvl="3" indent="-499408" algn="l">
              <a:lnSpc>
                <a:spcPct val="100000"/>
              </a:lnSpc>
              <a:spcBef>
                <a:spcPts val="2933"/>
              </a:spcBef>
              <a:spcAft>
                <a:spcPts val="0"/>
              </a:spcAft>
              <a:buClr>
                <a:srgbClr val="000000"/>
              </a:buClr>
              <a:buSzPts val="2300"/>
              <a:buFont typeface="Helvetica Neue"/>
              <a:buChar char="•"/>
              <a:defRPr sz="2399"/>
            </a:lvl4pPr>
            <a:lvl5pPr marL="3047238" lvl="4" indent="-499408" algn="l">
              <a:lnSpc>
                <a:spcPct val="100000"/>
              </a:lnSpc>
              <a:spcBef>
                <a:spcPts val="2933"/>
              </a:spcBef>
              <a:spcAft>
                <a:spcPts val="0"/>
              </a:spcAft>
              <a:buClr>
                <a:srgbClr val="000000"/>
              </a:buClr>
              <a:buSzPts val="2300"/>
              <a:buFont typeface="Helvetica Neue"/>
              <a:buChar char="•"/>
              <a:defRPr sz="2399"/>
            </a:lvl5pPr>
            <a:lvl6pPr marL="3656686" lvl="5" indent="-372440" algn="l">
              <a:lnSpc>
                <a:spcPct val="100000"/>
              </a:lnSpc>
              <a:spcBef>
                <a:spcPts val="2933"/>
              </a:spcBef>
              <a:spcAft>
                <a:spcPts val="0"/>
              </a:spcAft>
              <a:buClr>
                <a:srgbClr val="000000"/>
              </a:buClr>
              <a:buSzPts val="800"/>
              <a:buChar char="•"/>
              <a:defRPr/>
            </a:lvl6pPr>
            <a:lvl7pPr marL="4266133" lvl="6" indent="-372440" algn="l">
              <a:lnSpc>
                <a:spcPct val="100000"/>
              </a:lnSpc>
              <a:spcBef>
                <a:spcPts val="2933"/>
              </a:spcBef>
              <a:spcAft>
                <a:spcPts val="0"/>
              </a:spcAft>
              <a:buClr>
                <a:srgbClr val="000000"/>
              </a:buClr>
              <a:buSzPts val="800"/>
              <a:buChar char="•"/>
              <a:defRPr/>
            </a:lvl7pPr>
            <a:lvl8pPr marL="4875581" lvl="7" indent="-372440" algn="l">
              <a:lnSpc>
                <a:spcPct val="100000"/>
              </a:lnSpc>
              <a:spcBef>
                <a:spcPts val="2933"/>
              </a:spcBef>
              <a:spcAft>
                <a:spcPts val="0"/>
              </a:spcAft>
              <a:buClr>
                <a:srgbClr val="000000"/>
              </a:buClr>
              <a:buSzPts val="800"/>
              <a:buChar char="•"/>
              <a:defRPr/>
            </a:lvl8pPr>
            <a:lvl9pPr marL="5485028" lvl="8" indent="-372440" algn="l">
              <a:lnSpc>
                <a:spcPct val="100000"/>
              </a:lnSpc>
              <a:spcBef>
                <a:spcPts val="2933"/>
              </a:spcBef>
              <a:spcAft>
                <a:spcPts val="0"/>
              </a:spcAft>
              <a:buClr>
                <a:srgbClr val="000000"/>
              </a:buClr>
              <a:buSzPts val="800"/>
              <a:buChar char="•"/>
              <a:defRPr/>
            </a:lvl9pPr>
          </a:lstStyle>
          <a:p>
            <a:endParaRPr/>
          </a:p>
        </p:txBody>
      </p:sp>
      <p:sp>
        <p:nvSpPr>
          <p:cNvPr id="65" name="Google Shape;65;p16"/>
          <p:cNvSpPr txBox="1">
            <a:spLocks noGrp="1"/>
          </p:cNvSpPr>
          <p:nvPr>
            <p:ph type="sldNum" idx="12"/>
          </p:nvPr>
        </p:nvSpPr>
        <p:spPr>
          <a:xfrm>
            <a:off x="5977959" y="6540501"/>
            <a:ext cx="226560" cy="230529"/>
          </a:xfrm>
          <a:prstGeom prst="rect">
            <a:avLst/>
          </a:prstGeom>
          <a:noFill/>
          <a:ln>
            <a:noFill/>
          </a:ln>
        </p:spPr>
        <p:txBody>
          <a:bodyPr spcFirstLastPara="1" wrap="square" lIns="19050" tIns="19050" rIns="19050" bIns="19050" anchor="t" anchorCtr="0">
            <a:noAutofit/>
          </a:bodyPr>
          <a:lstStyle>
            <a:lvl1pPr marL="0" lvl="0"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4355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0"/>
            <a:ext cx="12188824" cy="1182033"/>
          </a:xfrm>
          <a:prstGeom prst="rect">
            <a:avLst/>
          </a:prstGeom>
          <a:solidFill>
            <a:srgbClr val="006DB6"/>
          </a:solidFill>
          <a:ln>
            <a:noFill/>
          </a:ln>
        </p:spPr>
        <p:txBody>
          <a:bodyPr wrap="square" lIns="91425" tIns="45700" rIns="91425" bIns="45700" anchor="ctr" anchorCtr="0">
            <a:noAutofit/>
          </a:bodyPr>
          <a:lstStyle/>
          <a:p>
            <a:pPr marL="0" marR="0" lvl="0" indent="0" algn="ctr" rtl="0">
              <a:spcBef>
                <a:spcPts val="0"/>
              </a:spcBef>
              <a:buNone/>
            </a:pPr>
            <a:endParaRPr sz="1600" b="0" i="0" u="none" strike="noStrike" cap="none">
              <a:solidFill>
                <a:schemeClr val="lt1"/>
              </a:solidFill>
              <a:latin typeface="Arial"/>
              <a:ea typeface="Arial"/>
              <a:cs typeface="Arial"/>
              <a:sym typeface="Arial"/>
            </a:endParaRPr>
          </a:p>
        </p:txBody>
      </p:sp>
      <p:sp>
        <p:nvSpPr>
          <p:cNvPr id="11" name="Shape 11"/>
          <p:cNvSpPr txBox="1">
            <a:spLocks noGrp="1"/>
          </p:cNvSpPr>
          <p:nvPr>
            <p:ph type="title"/>
          </p:nvPr>
        </p:nvSpPr>
        <p:spPr>
          <a:xfrm>
            <a:off x="634835" y="643608"/>
            <a:ext cx="10988988" cy="423192"/>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Arial"/>
              <a:buNone/>
              <a:defRPr sz="3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634835" y="1524000"/>
            <a:ext cx="10988988" cy="2154435"/>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4037550" y="6356355"/>
            <a:ext cx="4113727"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10291" marR="0" lvl="1" indent="-3890" algn="l" rtl="0">
              <a:spcBef>
                <a:spcPts val="0"/>
              </a:spcBef>
              <a:buNone/>
              <a:defRPr sz="1600" b="0" i="0" u="none" strike="noStrike" cap="none">
                <a:solidFill>
                  <a:schemeClr val="dk1"/>
                </a:solidFill>
                <a:latin typeface="Arial"/>
                <a:ea typeface="Arial"/>
                <a:cs typeface="Arial"/>
                <a:sym typeface="Arial"/>
              </a:defRPr>
            </a:lvl2pPr>
            <a:lvl3pPr marL="820582" marR="0" lvl="2" indent="-7782" algn="l" rtl="0">
              <a:spcBef>
                <a:spcPts val="0"/>
              </a:spcBef>
              <a:buNone/>
              <a:defRPr sz="1600" b="0" i="0" u="none" strike="noStrike" cap="none">
                <a:solidFill>
                  <a:schemeClr val="dk1"/>
                </a:solidFill>
                <a:latin typeface="Arial"/>
                <a:ea typeface="Arial"/>
                <a:cs typeface="Arial"/>
                <a:sym typeface="Arial"/>
              </a:defRPr>
            </a:lvl3pPr>
            <a:lvl4pPr marL="1230874" marR="0" lvl="3" indent="-11673" algn="l" rtl="0">
              <a:spcBef>
                <a:spcPts val="0"/>
              </a:spcBef>
              <a:buNone/>
              <a:defRPr sz="1600" b="0" i="0" u="none" strike="noStrike" cap="none">
                <a:solidFill>
                  <a:schemeClr val="dk1"/>
                </a:solidFill>
                <a:latin typeface="Arial"/>
                <a:ea typeface="Arial"/>
                <a:cs typeface="Arial"/>
                <a:sym typeface="Arial"/>
              </a:defRPr>
            </a:lvl4pPr>
            <a:lvl5pPr marL="1641165" marR="0" lvl="4" indent="-2864" algn="l" rtl="0">
              <a:spcBef>
                <a:spcPts val="0"/>
              </a:spcBef>
              <a:buNone/>
              <a:defRPr sz="1600" b="0" i="0" u="none" strike="noStrike" cap="none">
                <a:solidFill>
                  <a:schemeClr val="dk1"/>
                </a:solidFill>
                <a:latin typeface="Arial"/>
                <a:ea typeface="Arial"/>
                <a:cs typeface="Arial"/>
                <a:sym typeface="Arial"/>
              </a:defRPr>
            </a:lvl5pPr>
            <a:lvl6pPr marL="2051456" marR="0" lvl="5" indent="-6755" algn="l" rtl="0">
              <a:spcBef>
                <a:spcPts val="0"/>
              </a:spcBef>
              <a:buNone/>
              <a:defRPr sz="1600" b="0" i="0" u="none" strike="noStrike" cap="none">
                <a:solidFill>
                  <a:schemeClr val="dk1"/>
                </a:solidFill>
                <a:latin typeface="Arial"/>
                <a:ea typeface="Arial"/>
                <a:cs typeface="Arial"/>
                <a:sym typeface="Arial"/>
              </a:defRPr>
            </a:lvl6pPr>
            <a:lvl7pPr marL="2461748" marR="0" lvl="6" indent="-10647" algn="l" rtl="0">
              <a:spcBef>
                <a:spcPts val="0"/>
              </a:spcBef>
              <a:buNone/>
              <a:defRPr sz="1600" b="0" i="0" u="none" strike="noStrike" cap="none">
                <a:solidFill>
                  <a:schemeClr val="dk1"/>
                </a:solidFill>
                <a:latin typeface="Arial"/>
                <a:ea typeface="Arial"/>
                <a:cs typeface="Arial"/>
                <a:sym typeface="Arial"/>
              </a:defRPr>
            </a:lvl7pPr>
            <a:lvl8pPr marL="2872039" marR="0" lvl="7" indent="-1839" algn="l" rtl="0">
              <a:spcBef>
                <a:spcPts val="0"/>
              </a:spcBef>
              <a:buNone/>
              <a:defRPr sz="1600" b="0" i="0" u="none" strike="noStrike" cap="none">
                <a:solidFill>
                  <a:schemeClr val="dk1"/>
                </a:solidFill>
                <a:latin typeface="Arial"/>
                <a:ea typeface="Arial"/>
                <a:cs typeface="Arial"/>
                <a:sym typeface="Arial"/>
              </a:defRPr>
            </a:lvl8pPr>
            <a:lvl9pPr marL="3282330" marR="0" lvl="8" indent="-5729" algn="l" rtl="0">
              <a:spcBef>
                <a:spcPts val="0"/>
              </a:spcBef>
              <a:buNone/>
              <a:defRPr sz="16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839152" y="6356355"/>
            <a:ext cx="2742485"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61"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hyperlink" Target="mailto:veerapen@broadinstitute.org"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discuss.hail.is/abo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hyperlink" Target="http://www.broadinstitute.org" TargetMode="External"/><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hail.is/docs/0.2/cheatsheets.html"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hyperlink" Target="https://hail.is/docs/0.2/index.html"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hyperlink" Target="https://discuss.hail.is/abot" TargetMode="External"/><Relationship Id="rId9" Type="http://schemas.openxmlformats.org/officeDocument/2006/relationships/hyperlink" Target="https://blog.hail.is/introtohail/"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www.broadinstitute.or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tiff"/><Relationship Id="rId5" Type="http://schemas.openxmlformats.org/officeDocument/2006/relationships/image" Target="../media/image41.png"/><Relationship Id="rId4" Type="http://schemas.openxmlformats.org/officeDocument/2006/relationships/image" Target="../media/image8.png"/><Relationship Id="rId9" Type="http://schemas.openxmlformats.org/officeDocument/2006/relationships/image" Target="../media/image5.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0.jpg"/><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 Id="rId1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6.tif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29470" y="1337510"/>
            <a:ext cx="11207007" cy="5040315"/>
          </a:xfrm>
        </p:spPr>
        <p:txBody>
          <a:bodyPr>
            <a:normAutofit fontScale="92500" lnSpcReduction="10000"/>
          </a:bodyPr>
          <a:lstStyle/>
          <a:p>
            <a:pPr marL="0" indent="0">
              <a:buNone/>
            </a:pPr>
            <a:r>
              <a:rPr lang="en-US" dirty="0"/>
              <a:t>Welcome! While waiting for </a:t>
            </a:r>
            <a:r>
              <a:rPr lang="en-US" sz="2800" dirty="0"/>
              <a:t>our session </a:t>
            </a:r>
            <a:r>
              <a:rPr lang="en-US" dirty="0"/>
              <a:t>to start:</a:t>
            </a:r>
          </a:p>
          <a:p>
            <a:pPr lvl="1"/>
            <a:r>
              <a:rPr lang="en-US" sz="2799" dirty="0"/>
              <a:t>Please ensure that your microphone is muted during the presentation. </a:t>
            </a:r>
            <a:r>
              <a:rPr lang="en-US" sz="2799" b="1" u="sng" dirty="0"/>
              <a:t>But</a:t>
            </a:r>
            <a:r>
              <a:rPr lang="en-US" sz="2799" dirty="0"/>
              <a:t> we’d love if you could </a:t>
            </a:r>
            <a:r>
              <a:rPr lang="en-US" sz="2799" dirty="0">
                <a:solidFill>
                  <a:schemeClr val="accent3">
                    <a:lumMod val="75000"/>
                  </a:schemeClr>
                </a:solidFill>
              </a:rPr>
              <a:t>unmute yourself temporarily</a:t>
            </a:r>
            <a:r>
              <a:rPr lang="en-US" sz="2799" dirty="0"/>
              <a:t> (by pressing the </a:t>
            </a:r>
            <a:r>
              <a:rPr lang="en-US" sz="2799" i="1" dirty="0"/>
              <a:t>spacebar </a:t>
            </a:r>
            <a:r>
              <a:rPr lang="en-US" sz="2799" dirty="0"/>
              <a:t>or CMD+A):</a:t>
            </a:r>
          </a:p>
          <a:p>
            <a:pPr lvl="2"/>
            <a:r>
              <a:rPr lang="en-US" sz="2799" dirty="0"/>
              <a:t>To </a:t>
            </a:r>
            <a:r>
              <a:rPr lang="en-US" sz="2799" dirty="0">
                <a:solidFill>
                  <a:schemeClr val="accent3">
                    <a:lumMod val="75000"/>
                  </a:schemeClr>
                </a:solidFill>
              </a:rPr>
              <a:t>giggle</a:t>
            </a:r>
            <a:r>
              <a:rPr lang="en-US" sz="2799" dirty="0"/>
              <a:t> or laugh (we think the presenters may be funny)</a:t>
            </a:r>
          </a:p>
          <a:p>
            <a:pPr lvl="2"/>
            <a:r>
              <a:rPr lang="en-US" sz="2799" dirty="0"/>
              <a:t>To </a:t>
            </a:r>
            <a:r>
              <a:rPr lang="en-US" sz="2799" dirty="0">
                <a:solidFill>
                  <a:schemeClr val="accent3">
                    <a:lumMod val="75000"/>
                  </a:schemeClr>
                </a:solidFill>
              </a:rPr>
              <a:t>comment / ask questions </a:t>
            </a:r>
          </a:p>
          <a:p>
            <a:pPr lvl="2"/>
            <a:endParaRPr lang="en-US" sz="2799" dirty="0">
              <a:solidFill>
                <a:schemeClr val="accent3">
                  <a:lumMod val="75000"/>
                </a:schemeClr>
              </a:solidFill>
            </a:endParaRPr>
          </a:p>
          <a:p>
            <a:pPr lvl="1"/>
            <a:r>
              <a:rPr lang="en-US" sz="2799" dirty="0"/>
              <a:t>If you would like to </a:t>
            </a:r>
            <a:r>
              <a:rPr lang="en-US" sz="2799" dirty="0">
                <a:solidFill>
                  <a:schemeClr val="accent3">
                    <a:lumMod val="75000"/>
                  </a:schemeClr>
                </a:solidFill>
              </a:rPr>
              <a:t>turn on your video</a:t>
            </a:r>
            <a:r>
              <a:rPr lang="en-US" sz="2799" dirty="0"/>
              <a:t>, great! It would be nice to see everyone. Otherwise, we respect your privacy and prerogative </a:t>
            </a:r>
            <a:r>
              <a:rPr lang="en-US" sz="2799" dirty="0">
                <a:sym typeface="Wingdings" pitchFamily="2" charset="2"/>
              </a:rPr>
              <a:t> </a:t>
            </a:r>
          </a:p>
          <a:p>
            <a:pPr lvl="1"/>
            <a:endParaRPr lang="en-US" sz="2799" dirty="0">
              <a:sym typeface="Wingdings" pitchFamily="2" charset="2"/>
            </a:endParaRPr>
          </a:p>
          <a:p>
            <a:pPr lvl="1"/>
            <a:r>
              <a:rPr lang="en-US" sz="2799" dirty="0"/>
              <a:t>Issues with the Zoom? Please use </a:t>
            </a:r>
            <a:r>
              <a:rPr lang="en-US" sz="2799" dirty="0">
                <a:solidFill>
                  <a:schemeClr val="accent3">
                    <a:lumMod val="75000"/>
                  </a:schemeClr>
                </a:solidFill>
              </a:rPr>
              <a:t>Slack </a:t>
            </a:r>
            <a:r>
              <a:rPr lang="en-US" sz="2799" dirty="0"/>
              <a:t>or the </a:t>
            </a:r>
            <a:r>
              <a:rPr lang="en-US" sz="2799" dirty="0">
                <a:solidFill>
                  <a:schemeClr val="accent3">
                    <a:lumMod val="75000"/>
                  </a:schemeClr>
                </a:solidFill>
              </a:rPr>
              <a:t>zoom chat </a:t>
            </a:r>
            <a:r>
              <a:rPr lang="en-US" sz="2799" dirty="0"/>
              <a:t>box. Arcturus and I will check it periodically. </a:t>
            </a:r>
          </a:p>
        </p:txBody>
      </p:sp>
      <p:pic>
        <p:nvPicPr>
          <p:cNvPr id="10" name="Shape 66">
            <a:extLst>
              <a:ext uri="{FF2B5EF4-FFF2-40B4-BE49-F238E27FC236}">
                <a16:creationId xmlns:a16="http://schemas.microsoft.com/office/drawing/2014/main" id="{4C0D575D-2F43-EA4D-8A21-2C57001A0CA3}"/>
              </a:ext>
            </a:extLst>
          </p:cNvPr>
          <p:cNvPicPr preferRelativeResize="0"/>
          <p:nvPr/>
        </p:nvPicPr>
        <p:blipFill rotWithShape="1">
          <a:blip r:embed="rId3">
            <a:alphaModFix/>
          </a:blip>
          <a:srcRect/>
          <a:stretch/>
        </p:blipFill>
        <p:spPr>
          <a:xfrm>
            <a:off x="9860535" y="203672"/>
            <a:ext cx="2158170" cy="752888"/>
          </a:xfrm>
          <a:prstGeom prst="rect">
            <a:avLst/>
          </a:prstGeom>
          <a:solidFill>
            <a:schemeClr val="lt1"/>
          </a:solidFill>
          <a:ln>
            <a:noFill/>
          </a:ln>
        </p:spPr>
      </p:pic>
      <p:pic>
        <p:nvPicPr>
          <p:cNvPr id="12" name="Picture 4" descr="mage result for massachusetts general hospital">
            <a:extLst>
              <a:ext uri="{FF2B5EF4-FFF2-40B4-BE49-F238E27FC236}">
                <a16:creationId xmlns:a16="http://schemas.microsoft.com/office/drawing/2014/main" id="{010D8795-043F-AE4F-A40A-267150A5E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470" y="324519"/>
            <a:ext cx="2740424" cy="558235"/>
          </a:xfrm>
          <a:prstGeom prst="rect">
            <a:avLst/>
          </a:prstGeom>
          <a:noFill/>
          <a:extLst>
            <a:ext uri="{909E8E84-426E-40DD-AFC4-6F175D3DCCD1}">
              <a14:hiddenFill xmlns:a14="http://schemas.microsoft.com/office/drawing/2010/main">
                <a:solidFill>
                  <a:srgbClr val="FFFFFF"/>
                </a:solidFill>
              </a14:hiddenFill>
            </a:ext>
          </a:extLst>
        </p:spPr>
      </p:pic>
      <p:sp>
        <p:nvSpPr>
          <p:cNvPr id="7" name="Shape 80">
            <a:extLst>
              <a:ext uri="{FF2B5EF4-FFF2-40B4-BE49-F238E27FC236}">
                <a16:creationId xmlns:a16="http://schemas.microsoft.com/office/drawing/2014/main" id="{D35BD116-6D67-3340-ACDD-7E77322BD6F5}"/>
              </a:ext>
            </a:extLst>
          </p:cNvPr>
          <p:cNvSpPr txBox="1"/>
          <p:nvPr/>
        </p:nvSpPr>
        <p:spPr>
          <a:xfrm>
            <a:off x="9276116" y="6113274"/>
            <a:ext cx="2939100" cy="817800"/>
          </a:xfrm>
          <a:prstGeom prst="rect">
            <a:avLst/>
          </a:prstGeom>
          <a:noFill/>
          <a:ln>
            <a:noFill/>
          </a:ln>
        </p:spPr>
        <p:txBody>
          <a:bodyPr wrap="square" lIns="91425" tIns="91425" rIns="91425" bIns="91425" anchor="b" anchorCtr="0">
            <a:noAutofit/>
          </a:bodyPr>
          <a:lstStyle/>
          <a:p>
            <a:pPr lvl="0" algn="r" rtl="0">
              <a:spcBef>
                <a:spcPts val="0"/>
              </a:spcBef>
              <a:buNone/>
            </a:pPr>
            <a:r>
              <a:rPr lang="en-US" dirty="0"/>
              <a:t>@</a:t>
            </a:r>
            <a:r>
              <a:rPr lang="en-US" dirty="0" err="1"/>
              <a:t>mkveerapen</a:t>
            </a:r>
            <a:r>
              <a:rPr lang="en-US" dirty="0"/>
              <a:t> / @</a:t>
            </a:r>
            <a:r>
              <a:rPr lang="en-US" dirty="0" err="1"/>
              <a:t>hailgenetics</a:t>
            </a:r>
            <a:r>
              <a:rPr lang="en-US" dirty="0"/>
              <a:t> </a:t>
            </a:r>
          </a:p>
          <a:p>
            <a:pPr lvl="0" algn="r" rtl="0">
              <a:spcBef>
                <a:spcPts val="0"/>
              </a:spcBef>
              <a:buNone/>
            </a:pPr>
            <a:r>
              <a:rPr lang="en-US" dirty="0">
                <a:hlinkClick r:id="rId5"/>
              </a:rPr>
              <a:t>veerapen@broadinstitute.org</a:t>
            </a:r>
            <a:endParaRPr lang="en-US" dirty="0"/>
          </a:p>
          <a:p>
            <a:pPr lvl="0" algn="r" rtl="0">
              <a:spcBef>
                <a:spcPts val="0"/>
              </a:spcBef>
              <a:buNone/>
            </a:pPr>
            <a:r>
              <a:rPr lang="en-US" dirty="0"/>
              <a:t>#</a:t>
            </a:r>
            <a:r>
              <a:rPr lang="en-US" dirty="0" err="1"/>
              <a:t>ATGUstrong</a:t>
            </a:r>
            <a:endParaRPr lang="en-US" dirty="0"/>
          </a:p>
        </p:txBody>
      </p:sp>
      <p:pic>
        <p:nvPicPr>
          <p:cNvPr id="8" name="Picture 4" descr="mage result for twitter logo">
            <a:extLst>
              <a:ext uri="{FF2B5EF4-FFF2-40B4-BE49-F238E27FC236}">
                <a16:creationId xmlns:a16="http://schemas.microsoft.com/office/drawing/2014/main" id="{D3CC5DB2-54D9-054D-9776-D7538D2A9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3022" y="6230919"/>
            <a:ext cx="1176521" cy="2193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8BDA317-63A7-8445-AF2A-A853AD6BECC1}"/>
              </a:ext>
            </a:extLst>
          </p:cNvPr>
          <p:cNvPicPr>
            <a:picLocks noChangeAspect="1"/>
          </p:cNvPicPr>
          <p:nvPr/>
        </p:nvPicPr>
        <p:blipFill rotWithShape="1">
          <a:blip r:embed="rId7"/>
          <a:srcRect l="9042" t="20214" r="9154" b="16300"/>
          <a:stretch/>
        </p:blipFill>
        <p:spPr>
          <a:xfrm>
            <a:off x="9537383" y="6450244"/>
            <a:ext cx="264320" cy="205133"/>
          </a:xfrm>
          <a:prstGeom prst="rect">
            <a:avLst/>
          </a:prstGeom>
        </p:spPr>
      </p:pic>
      <p:pic>
        <p:nvPicPr>
          <p:cNvPr id="9" name="Picture 8">
            <a:extLst>
              <a:ext uri="{FF2B5EF4-FFF2-40B4-BE49-F238E27FC236}">
                <a16:creationId xmlns:a16="http://schemas.microsoft.com/office/drawing/2014/main" id="{ADEFF94C-5782-2F40-887B-232F34B60491}"/>
              </a:ext>
            </a:extLst>
          </p:cNvPr>
          <p:cNvPicPr>
            <a:picLocks noChangeAspect="1"/>
          </p:cNvPicPr>
          <p:nvPr/>
        </p:nvPicPr>
        <p:blipFill>
          <a:blip r:embed="rId8"/>
          <a:stretch>
            <a:fillRect/>
          </a:stretch>
        </p:blipFill>
        <p:spPr>
          <a:xfrm>
            <a:off x="5265253" y="-101759"/>
            <a:ext cx="1268876" cy="1268876"/>
          </a:xfrm>
          <a:prstGeom prst="rect">
            <a:avLst/>
          </a:prstGeom>
        </p:spPr>
      </p:pic>
    </p:spTree>
    <p:extLst>
      <p:ext uri="{BB962C8B-B14F-4D97-AF65-F5344CB8AC3E}">
        <p14:creationId xmlns:p14="http://schemas.microsoft.com/office/powerpoint/2010/main" val="3917361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B9C4-8F89-924C-8D0A-71F5578559CD}"/>
              </a:ext>
            </a:extLst>
          </p:cNvPr>
          <p:cNvSpPr>
            <a:spLocks noGrp="1"/>
          </p:cNvSpPr>
          <p:nvPr>
            <p:ph type="title"/>
          </p:nvPr>
        </p:nvSpPr>
        <p:spPr/>
        <p:txBody>
          <a:bodyPr/>
          <a:lstStyle/>
          <a:p>
            <a:r>
              <a:rPr lang="en-US" b="1" dirty="0"/>
              <a:t>What is Hail?</a:t>
            </a:r>
          </a:p>
        </p:txBody>
      </p:sp>
      <p:grpSp>
        <p:nvGrpSpPr>
          <p:cNvPr id="15" name="Group 14">
            <a:extLst>
              <a:ext uri="{FF2B5EF4-FFF2-40B4-BE49-F238E27FC236}">
                <a16:creationId xmlns:a16="http://schemas.microsoft.com/office/drawing/2014/main" id="{3CB74250-95ED-1443-83EC-8990D6365B5F}"/>
              </a:ext>
            </a:extLst>
          </p:cNvPr>
          <p:cNvGrpSpPr/>
          <p:nvPr/>
        </p:nvGrpSpPr>
        <p:grpSpPr>
          <a:xfrm>
            <a:off x="134910" y="1302267"/>
            <a:ext cx="2458388" cy="2126733"/>
            <a:chOff x="449704" y="1302267"/>
            <a:chExt cx="2458388" cy="2126733"/>
          </a:xfrm>
        </p:grpSpPr>
        <p:sp>
          <p:nvSpPr>
            <p:cNvPr id="8" name="Rounded Rectangle 7">
              <a:extLst>
                <a:ext uri="{FF2B5EF4-FFF2-40B4-BE49-F238E27FC236}">
                  <a16:creationId xmlns:a16="http://schemas.microsoft.com/office/drawing/2014/main" id="{33947B78-8321-A54D-B5F5-8676C606B79D}"/>
                </a:ext>
              </a:extLst>
            </p:cNvPr>
            <p:cNvSpPr/>
            <p:nvPr/>
          </p:nvSpPr>
          <p:spPr>
            <a:xfrm>
              <a:off x="449705" y="1302267"/>
              <a:ext cx="2458387" cy="212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endParaRPr lang="en-US" sz="2000" dirty="0"/>
            </a:p>
            <a:p>
              <a:pPr algn="ctr"/>
              <a:r>
                <a:rPr lang="en-US" sz="2000" dirty="0"/>
                <a:t>Genomic analysis at every scale</a:t>
              </a:r>
            </a:p>
          </p:txBody>
        </p:sp>
        <p:sp>
          <p:nvSpPr>
            <p:cNvPr id="14" name="Rounded Rectangle 13">
              <a:extLst>
                <a:ext uri="{FF2B5EF4-FFF2-40B4-BE49-F238E27FC236}">
                  <a16:creationId xmlns:a16="http://schemas.microsoft.com/office/drawing/2014/main" id="{13A5C96F-55FD-4242-BD19-7F86A2412FFB}"/>
                </a:ext>
              </a:extLst>
            </p:cNvPr>
            <p:cNvSpPr/>
            <p:nvPr/>
          </p:nvSpPr>
          <p:spPr>
            <a:xfrm>
              <a:off x="449704" y="1302267"/>
              <a:ext cx="2458387" cy="8032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Open-Source Library</a:t>
              </a:r>
            </a:p>
          </p:txBody>
        </p:sp>
      </p:grpSp>
      <p:grpSp>
        <p:nvGrpSpPr>
          <p:cNvPr id="16" name="Group 15">
            <a:extLst>
              <a:ext uri="{FF2B5EF4-FFF2-40B4-BE49-F238E27FC236}">
                <a16:creationId xmlns:a16="http://schemas.microsoft.com/office/drawing/2014/main" id="{F9A00B7D-FCD0-9B49-AAB7-159C6BF8E9F1}"/>
              </a:ext>
            </a:extLst>
          </p:cNvPr>
          <p:cNvGrpSpPr/>
          <p:nvPr/>
        </p:nvGrpSpPr>
        <p:grpSpPr>
          <a:xfrm>
            <a:off x="2993884" y="2365633"/>
            <a:ext cx="2458388" cy="2126733"/>
            <a:chOff x="449704" y="1302267"/>
            <a:chExt cx="2458388" cy="2126733"/>
          </a:xfrm>
        </p:grpSpPr>
        <p:sp>
          <p:nvSpPr>
            <p:cNvPr id="17" name="Rounded Rectangle 16">
              <a:extLst>
                <a:ext uri="{FF2B5EF4-FFF2-40B4-BE49-F238E27FC236}">
                  <a16:creationId xmlns:a16="http://schemas.microsoft.com/office/drawing/2014/main" id="{9C844DB9-BE0D-6248-80DA-43DD63E2F2A0}"/>
                </a:ext>
              </a:extLst>
            </p:cNvPr>
            <p:cNvSpPr/>
            <p:nvPr/>
          </p:nvSpPr>
          <p:spPr>
            <a:xfrm>
              <a:off x="449705" y="1302267"/>
              <a:ext cx="2458387" cy="212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endParaRPr lang="en-US" sz="2000" dirty="0"/>
            </a:p>
            <a:p>
              <a:pPr algn="ctr"/>
              <a:r>
                <a:rPr lang="en-US" sz="2000" dirty="0"/>
                <a:t>Interrogation of </a:t>
              </a:r>
              <a:r>
                <a:rPr lang="en-US" sz="2000" b="1" dirty="0"/>
                <a:t>biobank scale </a:t>
              </a:r>
              <a:r>
                <a:rPr lang="en-US" sz="2000" dirty="0"/>
                <a:t>genomic data </a:t>
              </a:r>
              <a:endParaRPr lang="en-US" sz="3200" dirty="0"/>
            </a:p>
          </p:txBody>
        </p:sp>
        <p:sp>
          <p:nvSpPr>
            <p:cNvPr id="18" name="Rounded Rectangle 17">
              <a:extLst>
                <a:ext uri="{FF2B5EF4-FFF2-40B4-BE49-F238E27FC236}">
                  <a16:creationId xmlns:a16="http://schemas.microsoft.com/office/drawing/2014/main" id="{B465C865-CE05-F84D-8342-AB8E8CB692FA}"/>
                </a:ext>
              </a:extLst>
            </p:cNvPr>
            <p:cNvSpPr/>
            <p:nvPr/>
          </p:nvSpPr>
          <p:spPr>
            <a:xfrm>
              <a:off x="449704" y="1302267"/>
              <a:ext cx="2458387" cy="8032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Explore Biobank Scale Data</a:t>
              </a:r>
            </a:p>
          </p:txBody>
        </p:sp>
      </p:grpSp>
      <p:grpSp>
        <p:nvGrpSpPr>
          <p:cNvPr id="20" name="Group 19">
            <a:extLst>
              <a:ext uri="{FF2B5EF4-FFF2-40B4-BE49-F238E27FC236}">
                <a16:creationId xmlns:a16="http://schemas.microsoft.com/office/drawing/2014/main" id="{FCEDFF85-7D68-D54B-BFA6-958E87666D49}"/>
              </a:ext>
            </a:extLst>
          </p:cNvPr>
          <p:cNvGrpSpPr/>
          <p:nvPr/>
        </p:nvGrpSpPr>
        <p:grpSpPr>
          <a:xfrm>
            <a:off x="6049442" y="3694132"/>
            <a:ext cx="2458388" cy="2126733"/>
            <a:chOff x="449704" y="1302267"/>
            <a:chExt cx="2458388" cy="2126733"/>
          </a:xfrm>
        </p:grpSpPr>
        <p:sp>
          <p:nvSpPr>
            <p:cNvPr id="21" name="Rounded Rectangle 20">
              <a:extLst>
                <a:ext uri="{FF2B5EF4-FFF2-40B4-BE49-F238E27FC236}">
                  <a16:creationId xmlns:a16="http://schemas.microsoft.com/office/drawing/2014/main" id="{A964DF58-320C-514F-95B0-76FA43C73BE9}"/>
                </a:ext>
              </a:extLst>
            </p:cNvPr>
            <p:cNvSpPr/>
            <p:nvPr/>
          </p:nvSpPr>
          <p:spPr>
            <a:xfrm>
              <a:off x="449705" y="1302267"/>
              <a:ext cx="2458387" cy="212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a:p>
              <a:pPr algn="ctr"/>
              <a:endParaRPr lang="en-US" sz="2000" dirty="0"/>
            </a:p>
            <a:p>
              <a:pPr algn="ctr"/>
              <a:r>
                <a:rPr lang="en-US" sz="2000" dirty="0"/>
                <a:t>Efficient genomic data frame </a:t>
              </a:r>
              <a:r>
                <a:rPr lang="en-US" sz="2000" b="1" dirty="0"/>
                <a:t>scalability</a:t>
              </a:r>
              <a:r>
                <a:rPr lang="en-US" sz="2000" dirty="0"/>
                <a:t> using Hail </a:t>
              </a:r>
              <a:r>
                <a:rPr lang="en-US" sz="2000" dirty="0" err="1"/>
                <a:t>MatrixTables</a:t>
              </a:r>
              <a:r>
                <a:rPr lang="en-US" sz="2000" dirty="0"/>
                <a:t>.</a:t>
              </a:r>
              <a:endParaRPr lang="en-US" sz="3200" dirty="0"/>
            </a:p>
          </p:txBody>
        </p:sp>
        <p:sp>
          <p:nvSpPr>
            <p:cNvPr id="22" name="Rounded Rectangle 21">
              <a:extLst>
                <a:ext uri="{FF2B5EF4-FFF2-40B4-BE49-F238E27FC236}">
                  <a16:creationId xmlns:a16="http://schemas.microsoft.com/office/drawing/2014/main" id="{F81069C7-DFBA-1A47-BD75-485E466EB2E9}"/>
                </a:ext>
              </a:extLst>
            </p:cNvPr>
            <p:cNvSpPr/>
            <p:nvPr/>
          </p:nvSpPr>
          <p:spPr>
            <a:xfrm>
              <a:off x="449704" y="1302267"/>
              <a:ext cx="2458387" cy="8032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Modern Data Scaling</a:t>
              </a:r>
            </a:p>
          </p:txBody>
        </p:sp>
      </p:grpSp>
      <p:grpSp>
        <p:nvGrpSpPr>
          <p:cNvPr id="23" name="Group 22">
            <a:extLst>
              <a:ext uri="{FF2B5EF4-FFF2-40B4-BE49-F238E27FC236}">
                <a16:creationId xmlns:a16="http://schemas.microsoft.com/office/drawing/2014/main" id="{C4947D2A-F96B-104F-B1C9-5DE8FE32580C}"/>
              </a:ext>
            </a:extLst>
          </p:cNvPr>
          <p:cNvGrpSpPr/>
          <p:nvPr/>
        </p:nvGrpSpPr>
        <p:grpSpPr>
          <a:xfrm>
            <a:off x="9165435" y="4731267"/>
            <a:ext cx="2458388" cy="2126733"/>
            <a:chOff x="449704" y="1302267"/>
            <a:chExt cx="2458388" cy="2126733"/>
          </a:xfrm>
        </p:grpSpPr>
        <p:sp>
          <p:nvSpPr>
            <p:cNvPr id="24" name="Rounded Rectangle 23">
              <a:extLst>
                <a:ext uri="{FF2B5EF4-FFF2-40B4-BE49-F238E27FC236}">
                  <a16:creationId xmlns:a16="http://schemas.microsoft.com/office/drawing/2014/main" id="{DDEC0C0F-57EB-0748-9A6C-C89A3109B72E}"/>
                </a:ext>
              </a:extLst>
            </p:cNvPr>
            <p:cNvSpPr/>
            <p:nvPr/>
          </p:nvSpPr>
          <p:spPr>
            <a:xfrm>
              <a:off x="449705" y="1302267"/>
              <a:ext cx="2458387" cy="2126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000" dirty="0"/>
            </a:p>
            <a:p>
              <a:pPr algn="ctr"/>
              <a:endParaRPr lang="en-US" sz="2000" dirty="0"/>
            </a:p>
            <a:p>
              <a:pPr algn="ctr"/>
              <a:r>
                <a:rPr lang="en-US" sz="1800" dirty="0"/>
                <a:t>Tabular data frames imported as Hail </a:t>
              </a:r>
              <a:r>
                <a:rPr lang="en-US" sz="1800" dirty="0" err="1"/>
                <a:t>MatrixTables</a:t>
              </a:r>
              <a:r>
                <a:rPr lang="en-US" sz="1800" dirty="0"/>
                <a:t> into </a:t>
              </a:r>
              <a:r>
                <a:rPr lang="en-US" sz="1800" b="1" dirty="0"/>
                <a:t>unified platform</a:t>
              </a:r>
              <a:r>
                <a:rPr lang="en-US" sz="1800" dirty="0"/>
                <a:t>. </a:t>
              </a:r>
            </a:p>
          </p:txBody>
        </p:sp>
        <p:sp>
          <p:nvSpPr>
            <p:cNvPr id="25" name="Rounded Rectangle 24">
              <a:extLst>
                <a:ext uri="{FF2B5EF4-FFF2-40B4-BE49-F238E27FC236}">
                  <a16:creationId xmlns:a16="http://schemas.microsoft.com/office/drawing/2014/main" id="{796760D2-8D6D-FD46-A39B-47898D8E6042}"/>
                </a:ext>
              </a:extLst>
            </p:cNvPr>
            <p:cNvSpPr/>
            <p:nvPr/>
          </p:nvSpPr>
          <p:spPr>
            <a:xfrm>
              <a:off x="449704" y="1302267"/>
              <a:ext cx="2458387" cy="8032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Unified Input Platform</a:t>
              </a:r>
            </a:p>
          </p:txBody>
        </p:sp>
      </p:grpSp>
      <p:pic>
        <p:nvPicPr>
          <p:cNvPr id="26" name="Picture 25" descr="A close up of a logo&#10;&#10;Description automatically generated">
            <a:extLst>
              <a:ext uri="{FF2B5EF4-FFF2-40B4-BE49-F238E27FC236}">
                <a16:creationId xmlns:a16="http://schemas.microsoft.com/office/drawing/2014/main" id="{5C81E3C0-6F5F-AF4C-80CE-26262AEA81AF}"/>
              </a:ext>
            </a:extLst>
          </p:cNvPr>
          <p:cNvPicPr>
            <a:picLocks noChangeAspect="1"/>
          </p:cNvPicPr>
          <p:nvPr/>
        </p:nvPicPr>
        <p:blipFill>
          <a:blip r:embed="rId3"/>
          <a:stretch>
            <a:fillRect/>
          </a:stretch>
        </p:blipFill>
        <p:spPr>
          <a:xfrm>
            <a:off x="10938072" y="1323509"/>
            <a:ext cx="1077316" cy="645777"/>
          </a:xfrm>
          <a:prstGeom prst="rect">
            <a:avLst/>
          </a:prstGeom>
        </p:spPr>
      </p:pic>
      <p:sp>
        <p:nvSpPr>
          <p:cNvPr id="27" name="TextBox 26">
            <a:extLst>
              <a:ext uri="{FF2B5EF4-FFF2-40B4-BE49-F238E27FC236}">
                <a16:creationId xmlns:a16="http://schemas.microsoft.com/office/drawing/2014/main" id="{C2B6C09E-FC2C-CD47-9B7A-5DC887AF43C7}"/>
              </a:ext>
            </a:extLst>
          </p:cNvPr>
          <p:cNvSpPr txBox="1"/>
          <p:nvPr/>
        </p:nvSpPr>
        <p:spPr>
          <a:xfrm>
            <a:off x="10293106" y="1925669"/>
            <a:ext cx="1835759" cy="307777"/>
          </a:xfrm>
          <a:prstGeom prst="rect">
            <a:avLst/>
          </a:prstGeom>
          <a:noFill/>
        </p:spPr>
        <p:txBody>
          <a:bodyPr wrap="none" rtlCol="0">
            <a:spAutoFit/>
          </a:bodyPr>
          <a:lstStyle/>
          <a:p>
            <a:r>
              <a:rPr lang="en-US" i="1" dirty="0"/>
              <a:t>Learn more at </a:t>
            </a:r>
            <a:r>
              <a:rPr lang="en-US" i="1" dirty="0" err="1"/>
              <a:t>Hail.is</a:t>
            </a:r>
            <a:endParaRPr lang="en-US" i="1" dirty="0"/>
          </a:p>
        </p:txBody>
      </p:sp>
      <p:sp>
        <p:nvSpPr>
          <p:cNvPr id="19" name="Rectangle 18">
            <a:extLst>
              <a:ext uri="{FF2B5EF4-FFF2-40B4-BE49-F238E27FC236}">
                <a16:creationId xmlns:a16="http://schemas.microsoft.com/office/drawing/2014/main" id="{DBE73572-6A60-D648-A20F-7A864309EC8B}"/>
              </a:ext>
            </a:extLst>
          </p:cNvPr>
          <p:cNvSpPr/>
          <p:nvPr/>
        </p:nvSpPr>
        <p:spPr>
          <a:xfrm>
            <a:off x="4674554" y="301129"/>
            <a:ext cx="7438071" cy="646331"/>
          </a:xfrm>
          <a:prstGeom prst="rect">
            <a:avLst/>
          </a:prstGeom>
        </p:spPr>
        <p:txBody>
          <a:bodyPr wrap="square">
            <a:spAutoFit/>
          </a:bodyPr>
          <a:lstStyle/>
          <a:p>
            <a:pPr lvl="0" algn="r">
              <a:defRPr/>
            </a:pPr>
            <a:r>
              <a:rPr lang="en-US" sz="1800" i="1" kern="1200" dirty="0">
                <a:solidFill>
                  <a:schemeClr val="bg1"/>
                </a:solidFill>
                <a:latin typeface="Calibri"/>
                <a:ea typeface="Calibri"/>
                <a:cs typeface="Calibri"/>
                <a:sym typeface="Calibri"/>
              </a:rPr>
              <a:t>“On a scale from zero to </a:t>
            </a:r>
            <a:r>
              <a:rPr lang="en-US" sz="1800" i="1" kern="1200" dirty="0" err="1">
                <a:solidFill>
                  <a:schemeClr val="bg1"/>
                </a:solidFill>
                <a:latin typeface="Calibri"/>
                <a:ea typeface="Calibri"/>
                <a:cs typeface="Calibri"/>
                <a:sym typeface="Calibri"/>
              </a:rPr>
              <a:t>dplyr</a:t>
            </a:r>
            <a:r>
              <a:rPr lang="en-US" sz="1800" i="1" kern="1200" dirty="0">
                <a:solidFill>
                  <a:schemeClr val="bg1"/>
                </a:solidFill>
                <a:latin typeface="Calibri"/>
                <a:ea typeface="Calibri"/>
                <a:cs typeface="Calibri"/>
                <a:sym typeface="Calibri"/>
              </a:rPr>
              <a:t>, the Hail 0.2 interface scores an 8/10 for general-purpose data analysis.”</a:t>
            </a:r>
            <a:r>
              <a:rPr lang="en-US" sz="1800" kern="1200" dirty="0">
                <a:solidFill>
                  <a:schemeClr val="bg1"/>
                </a:solidFill>
                <a:latin typeface="Calibri"/>
                <a:ea typeface="Calibri"/>
                <a:cs typeface="Calibri"/>
                <a:sym typeface="Calibri"/>
              </a:rPr>
              <a:t> - Konrad K., lead analyst, </a:t>
            </a:r>
            <a:r>
              <a:rPr lang="en-US" sz="1800" kern="1200" dirty="0" err="1">
                <a:solidFill>
                  <a:schemeClr val="bg1"/>
                </a:solidFill>
                <a:latin typeface="Calibri"/>
                <a:ea typeface="Calibri"/>
                <a:cs typeface="Calibri"/>
                <a:sym typeface="Calibri"/>
              </a:rPr>
              <a:t>gnomAD</a:t>
            </a:r>
            <a:endParaRPr lang="en-US" sz="1800" kern="1200" dirty="0">
              <a:solidFill>
                <a:schemeClr val="bg1"/>
              </a:solidFill>
              <a:latin typeface="Calibri"/>
              <a:ea typeface="Calibri"/>
              <a:cs typeface="Calibri"/>
              <a:sym typeface="Calibri"/>
            </a:endParaRPr>
          </a:p>
        </p:txBody>
      </p:sp>
      <p:sp>
        <p:nvSpPr>
          <p:cNvPr id="28" name="Google Shape;408;p59">
            <a:extLst>
              <a:ext uri="{FF2B5EF4-FFF2-40B4-BE49-F238E27FC236}">
                <a16:creationId xmlns:a16="http://schemas.microsoft.com/office/drawing/2014/main" id="{D2328566-91B6-7B48-84F0-7955861C602F}"/>
              </a:ext>
            </a:extLst>
          </p:cNvPr>
          <p:cNvSpPr txBox="1"/>
          <p:nvPr/>
        </p:nvSpPr>
        <p:spPr>
          <a:xfrm>
            <a:off x="9951734" y="2492319"/>
            <a:ext cx="2160891" cy="287374"/>
          </a:xfrm>
          <a:prstGeom prst="rect">
            <a:avLst/>
          </a:prstGeom>
          <a:noFill/>
          <a:ln>
            <a:noFill/>
          </a:ln>
        </p:spPr>
        <p:txBody>
          <a:bodyPr spcFirstLastPara="1" wrap="square" lIns="25393" tIns="25393" rIns="25393" bIns="25393" anchor="ctr" anchorCtr="0">
            <a:noAutofit/>
          </a:bodyPr>
          <a:lstStyle/>
          <a:p>
            <a:pPr algn="r">
              <a:buClr>
                <a:srgbClr val="000000"/>
              </a:buClr>
              <a:buSzPts val="1500"/>
            </a:pPr>
            <a:r>
              <a:rPr lang="en" b="1" dirty="0">
                <a:latin typeface="Helvetica Neue"/>
                <a:ea typeface="Helvetica Neue"/>
                <a:cs typeface="Helvetica Neue"/>
                <a:sym typeface="Helvetica Neue"/>
              </a:rPr>
              <a:t>*We can’t read your minds, so talk to us</a:t>
            </a:r>
          </a:p>
          <a:p>
            <a:pPr algn="r"/>
            <a:r>
              <a:rPr lang="en-US" dirty="0">
                <a:hlinkClick r:id="rId4"/>
              </a:rPr>
              <a:t>discuss.hail.is</a:t>
            </a:r>
            <a:endParaRPr lang="en-US" dirty="0"/>
          </a:p>
        </p:txBody>
      </p:sp>
    </p:spTree>
    <p:extLst>
      <p:ext uri="{BB962C8B-B14F-4D97-AF65-F5344CB8AC3E}">
        <p14:creationId xmlns:p14="http://schemas.microsoft.com/office/powerpoint/2010/main" val="199884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9A1143E-E177-EF48-8FA2-8B0BD56CAB19}"/>
              </a:ext>
            </a:extLst>
          </p:cNvPr>
          <p:cNvSpPr>
            <a:spLocks noGrp="1"/>
          </p:cNvSpPr>
          <p:nvPr>
            <p:ph type="title"/>
          </p:nvPr>
        </p:nvSpPr>
        <p:spPr/>
        <p:txBody>
          <a:bodyPr/>
          <a:lstStyle/>
          <a:p>
            <a:pPr algn="ctr"/>
            <a:r>
              <a:rPr lang="en-US" b="1" dirty="0"/>
              <a:t>How has Hail been used? </a:t>
            </a:r>
            <a:r>
              <a:rPr lang="en-US" dirty="0"/>
              <a:t>(</a:t>
            </a:r>
            <a:r>
              <a:rPr lang="en-US" dirty="0" err="1"/>
              <a:t>hail.is</a:t>
            </a:r>
            <a:r>
              <a:rPr lang="en-US" dirty="0"/>
              <a:t>/</a:t>
            </a:r>
            <a:r>
              <a:rPr lang="en-US" dirty="0" err="1"/>
              <a:t>references.html</a:t>
            </a:r>
            <a:r>
              <a:rPr lang="en-US" dirty="0"/>
              <a:t>)</a:t>
            </a:r>
          </a:p>
        </p:txBody>
      </p:sp>
      <p:sp>
        <p:nvSpPr>
          <p:cNvPr id="11" name="Text Placeholder 10">
            <a:extLst>
              <a:ext uri="{FF2B5EF4-FFF2-40B4-BE49-F238E27FC236}">
                <a16:creationId xmlns:a16="http://schemas.microsoft.com/office/drawing/2014/main" id="{F538DD4B-8127-124E-BC63-022B8B917739}"/>
              </a:ext>
            </a:extLst>
          </p:cNvPr>
          <p:cNvSpPr>
            <a:spLocks noGrp="1"/>
          </p:cNvSpPr>
          <p:nvPr>
            <p:ph type="body" idx="1"/>
          </p:nvPr>
        </p:nvSpPr>
        <p:spPr>
          <a:xfrm>
            <a:off x="9019245" y="4929732"/>
            <a:ext cx="3169580" cy="1189718"/>
          </a:xfrm>
        </p:spPr>
        <p:txBody>
          <a:bodyPr/>
          <a:lstStyle/>
          <a:p>
            <a:pPr marL="152400" indent="0">
              <a:buNone/>
            </a:pPr>
            <a:r>
              <a:rPr lang="en-US" sz="1800" i="1" u="sng" dirty="0"/>
              <a:t>Notes</a:t>
            </a:r>
            <a:r>
              <a:rPr lang="en-US" sz="1800" b="1" i="1" dirty="0"/>
              <a:t>:</a:t>
            </a:r>
          </a:p>
          <a:p>
            <a:pPr>
              <a:buFont typeface="Arial" panose="020B0604020202020204" pitchFamily="34" charset="0"/>
              <a:buChar char="•"/>
            </a:pPr>
            <a:r>
              <a:rPr lang="en-US" sz="1800" dirty="0"/>
              <a:t>51 abstracts (07/20/2020)</a:t>
            </a:r>
          </a:p>
          <a:p>
            <a:pPr>
              <a:buFont typeface="Arial" panose="020B0604020202020204" pitchFamily="34" charset="0"/>
              <a:buChar char="•"/>
            </a:pPr>
            <a:r>
              <a:rPr lang="en-US" sz="1800" dirty="0"/>
              <a:t>Word appearing &gt; 4x</a:t>
            </a:r>
          </a:p>
          <a:p>
            <a:pPr marL="152400" indent="0">
              <a:buNone/>
            </a:pPr>
            <a:endParaRPr lang="en-US" sz="1800" i="1" dirty="0"/>
          </a:p>
        </p:txBody>
      </p:sp>
      <p:pic>
        <p:nvPicPr>
          <p:cNvPr id="13" name="Picture 12" descr="A picture containing food&#10;&#10;Description automatically generated">
            <a:extLst>
              <a:ext uri="{FF2B5EF4-FFF2-40B4-BE49-F238E27FC236}">
                <a16:creationId xmlns:a16="http://schemas.microsoft.com/office/drawing/2014/main" id="{461A4B6A-2123-8144-8790-ADF742A4125C}"/>
              </a:ext>
            </a:extLst>
          </p:cNvPr>
          <p:cNvPicPr>
            <a:picLocks noChangeAspect="1"/>
          </p:cNvPicPr>
          <p:nvPr/>
        </p:nvPicPr>
        <p:blipFill rotWithShape="1">
          <a:blip r:embed="rId3"/>
          <a:srcRect l="23397" t="7651" r="22978" b="12786"/>
          <a:stretch/>
        </p:blipFill>
        <p:spPr>
          <a:xfrm>
            <a:off x="3252901" y="1206770"/>
            <a:ext cx="5683022" cy="5621250"/>
          </a:xfrm>
          <a:prstGeom prst="rect">
            <a:avLst/>
          </a:prstGeom>
        </p:spPr>
      </p:pic>
      <p:pic>
        <p:nvPicPr>
          <p:cNvPr id="5" name="Picture 4" descr="A close up of a logo&#10;&#10;Description automatically generated">
            <a:extLst>
              <a:ext uri="{FF2B5EF4-FFF2-40B4-BE49-F238E27FC236}">
                <a16:creationId xmlns:a16="http://schemas.microsoft.com/office/drawing/2014/main" id="{7F50E770-CD51-254A-B1D4-7786521D4454}"/>
              </a:ext>
            </a:extLst>
          </p:cNvPr>
          <p:cNvPicPr>
            <a:picLocks noChangeAspect="1"/>
          </p:cNvPicPr>
          <p:nvPr/>
        </p:nvPicPr>
        <p:blipFill>
          <a:blip r:embed="rId4"/>
          <a:stretch>
            <a:fillRect/>
          </a:stretch>
        </p:blipFill>
        <p:spPr>
          <a:xfrm>
            <a:off x="11014034" y="6119450"/>
            <a:ext cx="1077316" cy="645777"/>
          </a:xfrm>
          <a:prstGeom prst="rect">
            <a:avLst/>
          </a:prstGeom>
        </p:spPr>
      </p:pic>
    </p:spTree>
    <p:extLst>
      <p:ext uri="{BB962C8B-B14F-4D97-AF65-F5344CB8AC3E}">
        <p14:creationId xmlns:p14="http://schemas.microsoft.com/office/powerpoint/2010/main" val="2613143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C8CB-2658-9A42-BEAE-1FC0EAE7E23F}"/>
              </a:ext>
            </a:extLst>
          </p:cNvPr>
          <p:cNvSpPr>
            <a:spLocks noGrp="1"/>
          </p:cNvSpPr>
          <p:nvPr>
            <p:ph type="title"/>
          </p:nvPr>
        </p:nvSpPr>
        <p:spPr/>
        <p:txBody>
          <a:bodyPr/>
          <a:lstStyle/>
          <a:p>
            <a:pPr algn="ctr"/>
            <a:r>
              <a:rPr lang="en-US" b="1" dirty="0"/>
              <a:t>Where has Hail been used? </a:t>
            </a:r>
          </a:p>
        </p:txBody>
      </p:sp>
      <p:pic>
        <p:nvPicPr>
          <p:cNvPr id="9" name="Picture 8">
            <a:extLst>
              <a:ext uri="{FF2B5EF4-FFF2-40B4-BE49-F238E27FC236}">
                <a16:creationId xmlns:a16="http://schemas.microsoft.com/office/drawing/2014/main" id="{FE0B5ABB-BAD5-5043-85D9-B5989B08EED2}"/>
              </a:ext>
            </a:extLst>
          </p:cNvPr>
          <p:cNvPicPr>
            <a:picLocks noChangeAspect="1"/>
          </p:cNvPicPr>
          <p:nvPr/>
        </p:nvPicPr>
        <p:blipFill>
          <a:blip r:embed="rId3"/>
          <a:stretch>
            <a:fillRect/>
          </a:stretch>
        </p:blipFill>
        <p:spPr>
          <a:xfrm>
            <a:off x="980165" y="1191381"/>
            <a:ext cx="10228494" cy="5681609"/>
          </a:xfrm>
          <a:prstGeom prst="rect">
            <a:avLst/>
          </a:prstGeom>
        </p:spPr>
      </p:pic>
      <p:sp>
        <p:nvSpPr>
          <p:cNvPr id="10" name="TextBox 9">
            <a:extLst>
              <a:ext uri="{FF2B5EF4-FFF2-40B4-BE49-F238E27FC236}">
                <a16:creationId xmlns:a16="http://schemas.microsoft.com/office/drawing/2014/main" id="{07A7F5F2-9303-DD45-AD2F-9792C44CE163}"/>
              </a:ext>
            </a:extLst>
          </p:cNvPr>
          <p:cNvSpPr txBox="1"/>
          <p:nvPr/>
        </p:nvSpPr>
        <p:spPr>
          <a:xfrm>
            <a:off x="9977963" y="1299411"/>
            <a:ext cx="2210862" cy="307777"/>
          </a:xfrm>
          <a:prstGeom prst="rect">
            <a:avLst/>
          </a:prstGeom>
          <a:noFill/>
        </p:spPr>
        <p:txBody>
          <a:bodyPr wrap="none" rtlCol="0">
            <a:spAutoFit/>
          </a:bodyPr>
          <a:lstStyle/>
          <a:p>
            <a:r>
              <a:rPr lang="en-US" dirty="0"/>
              <a:t>~28% is from Boston, MA</a:t>
            </a:r>
          </a:p>
        </p:txBody>
      </p:sp>
      <p:pic>
        <p:nvPicPr>
          <p:cNvPr id="5" name="Picture 4" descr="A close up of a logo&#10;&#10;Description automatically generated">
            <a:extLst>
              <a:ext uri="{FF2B5EF4-FFF2-40B4-BE49-F238E27FC236}">
                <a16:creationId xmlns:a16="http://schemas.microsoft.com/office/drawing/2014/main" id="{5F7A8765-1F6F-B848-94C1-226B8A9E22B6}"/>
              </a:ext>
            </a:extLst>
          </p:cNvPr>
          <p:cNvPicPr>
            <a:picLocks noChangeAspect="1"/>
          </p:cNvPicPr>
          <p:nvPr/>
        </p:nvPicPr>
        <p:blipFill>
          <a:blip r:embed="rId4"/>
          <a:stretch>
            <a:fillRect/>
          </a:stretch>
        </p:blipFill>
        <p:spPr>
          <a:xfrm>
            <a:off x="10801763" y="2783223"/>
            <a:ext cx="1077316" cy="645777"/>
          </a:xfrm>
          <a:prstGeom prst="rect">
            <a:avLst/>
          </a:prstGeom>
        </p:spPr>
      </p:pic>
    </p:spTree>
    <p:extLst>
      <p:ext uri="{BB962C8B-B14F-4D97-AF65-F5344CB8AC3E}">
        <p14:creationId xmlns:p14="http://schemas.microsoft.com/office/powerpoint/2010/main" val="2129660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C8CB-2658-9A42-BEAE-1FC0EAE7E23F}"/>
              </a:ext>
            </a:extLst>
          </p:cNvPr>
          <p:cNvSpPr>
            <a:spLocks noGrp="1"/>
          </p:cNvSpPr>
          <p:nvPr>
            <p:ph type="title"/>
          </p:nvPr>
        </p:nvSpPr>
        <p:spPr/>
        <p:txBody>
          <a:bodyPr/>
          <a:lstStyle/>
          <a:p>
            <a:r>
              <a:rPr lang="en-US" sz="2800" b="1" dirty="0"/>
              <a:t>Where in the world has Hail been “pip”-ed a.k.a. downloaded? </a:t>
            </a:r>
          </a:p>
        </p:txBody>
      </p:sp>
      <p:pic>
        <p:nvPicPr>
          <p:cNvPr id="4" name="Picture 3" descr="A close up of a map&#10;&#10;Description automatically generated">
            <a:extLst>
              <a:ext uri="{FF2B5EF4-FFF2-40B4-BE49-F238E27FC236}">
                <a16:creationId xmlns:a16="http://schemas.microsoft.com/office/drawing/2014/main" id="{72AC380C-54E4-2741-ACDA-CA7B0BA344CB}"/>
              </a:ext>
            </a:extLst>
          </p:cNvPr>
          <p:cNvPicPr>
            <a:picLocks noChangeAspect="1"/>
          </p:cNvPicPr>
          <p:nvPr/>
        </p:nvPicPr>
        <p:blipFill rotWithShape="1">
          <a:blip r:embed="rId3"/>
          <a:srcRect b="8010"/>
          <a:stretch/>
        </p:blipFill>
        <p:spPr>
          <a:xfrm>
            <a:off x="805508" y="1201397"/>
            <a:ext cx="10577808" cy="5360902"/>
          </a:xfrm>
          <a:prstGeom prst="rect">
            <a:avLst/>
          </a:prstGeom>
        </p:spPr>
      </p:pic>
      <p:sp>
        <p:nvSpPr>
          <p:cNvPr id="10" name="TextBox 9">
            <a:extLst>
              <a:ext uri="{FF2B5EF4-FFF2-40B4-BE49-F238E27FC236}">
                <a16:creationId xmlns:a16="http://schemas.microsoft.com/office/drawing/2014/main" id="{07A7F5F2-9303-DD45-AD2F-9792C44CE163}"/>
              </a:ext>
            </a:extLst>
          </p:cNvPr>
          <p:cNvSpPr txBox="1"/>
          <p:nvPr/>
        </p:nvSpPr>
        <p:spPr>
          <a:xfrm>
            <a:off x="10534421" y="6334780"/>
            <a:ext cx="1645860" cy="523220"/>
          </a:xfrm>
          <a:prstGeom prst="rect">
            <a:avLst/>
          </a:prstGeom>
          <a:noFill/>
        </p:spPr>
        <p:txBody>
          <a:bodyPr wrap="square" rtlCol="0">
            <a:spAutoFit/>
          </a:bodyPr>
          <a:lstStyle/>
          <a:p>
            <a:pPr algn="r"/>
            <a:r>
              <a:rPr lang="en-US" i="1" dirty="0"/>
              <a:t>Adjusted for total population </a:t>
            </a:r>
          </a:p>
        </p:txBody>
      </p:sp>
    </p:spTree>
    <p:extLst>
      <p:ext uri="{BB962C8B-B14F-4D97-AF65-F5344CB8AC3E}">
        <p14:creationId xmlns:p14="http://schemas.microsoft.com/office/powerpoint/2010/main" val="1698947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17E1E-366B-F842-9CBE-99C71D47996A}"/>
              </a:ext>
            </a:extLst>
          </p:cNvPr>
          <p:cNvSpPr>
            <a:spLocks noGrp="1"/>
          </p:cNvSpPr>
          <p:nvPr>
            <p:ph type="title"/>
          </p:nvPr>
        </p:nvSpPr>
        <p:spPr/>
        <p:txBody>
          <a:bodyPr/>
          <a:lstStyle/>
          <a:p>
            <a:r>
              <a:rPr lang="en-US" b="1" dirty="0"/>
              <a:t>Why would you use Hail?</a:t>
            </a:r>
          </a:p>
        </p:txBody>
      </p:sp>
      <p:pic>
        <p:nvPicPr>
          <p:cNvPr id="15" name="Picture 14" descr="A close up of a logo&#10;&#10;Description automatically generated">
            <a:extLst>
              <a:ext uri="{FF2B5EF4-FFF2-40B4-BE49-F238E27FC236}">
                <a16:creationId xmlns:a16="http://schemas.microsoft.com/office/drawing/2014/main" id="{9D2CBD76-4E71-E042-BD5D-2214D7F563FE}"/>
              </a:ext>
            </a:extLst>
          </p:cNvPr>
          <p:cNvPicPr>
            <a:picLocks noChangeAspect="1"/>
          </p:cNvPicPr>
          <p:nvPr/>
        </p:nvPicPr>
        <p:blipFill rotWithShape="1">
          <a:blip r:embed="rId3"/>
          <a:srcRect l="28710" r="35267"/>
          <a:stretch/>
        </p:blipFill>
        <p:spPr>
          <a:xfrm>
            <a:off x="9084901" y="1943100"/>
            <a:ext cx="2438400" cy="2971800"/>
          </a:xfrm>
          <a:prstGeom prst="rect">
            <a:avLst/>
          </a:prstGeom>
        </p:spPr>
      </p:pic>
      <p:pic>
        <p:nvPicPr>
          <p:cNvPr id="16" name="Picture 15" descr="A close up of a logo&#10;&#10;Description automatically generated">
            <a:extLst>
              <a:ext uri="{FF2B5EF4-FFF2-40B4-BE49-F238E27FC236}">
                <a16:creationId xmlns:a16="http://schemas.microsoft.com/office/drawing/2014/main" id="{EBA85F71-398A-1C4B-905D-637437618B73}"/>
              </a:ext>
            </a:extLst>
          </p:cNvPr>
          <p:cNvPicPr>
            <a:picLocks noChangeAspect="1"/>
          </p:cNvPicPr>
          <p:nvPr/>
        </p:nvPicPr>
        <p:blipFill>
          <a:blip r:embed="rId4"/>
          <a:stretch>
            <a:fillRect/>
          </a:stretch>
        </p:blipFill>
        <p:spPr>
          <a:xfrm>
            <a:off x="10984643" y="6034423"/>
            <a:ext cx="1077316" cy="645777"/>
          </a:xfrm>
          <a:prstGeom prst="rect">
            <a:avLst/>
          </a:prstGeom>
        </p:spPr>
      </p:pic>
      <p:pic>
        <p:nvPicPr>
          <p:cNvPr id="18" name="Picture 17" descr="A close up of a logo&#10;&#10;Description automatically generated">
            <a:extLst>
              <a:ext uri="{FF2B5EF4-FFF2-40B4-BE49-F238E27FC236}">
                <a16:creationId xmlns:a16="http://schemas.microsoft.com/office/drawing/2014/main" id="{FE42953F-715B-DE4F-BF49-5CE245416ABD}"/>
              </a:ext>
            </a:extLst>
          </p:cNvPr>
          <p:cNvPicPr>
            <a:picLocks noChangeAspect="1"/>
          </p:cNvPicPr>
          <p:nvPr/>
        </p:nvPicPr>
        <p:blipFill rotWithShape="1">
          <a:blip r:embed="rId5"/>
          <a:srcRect l="8910"/>
          <a:stretch/>
        </p:blipFill>
        <p:spPr>
          <a:xfrm>
            <a:off x="284480" y="2228850"/>
            <a:ext cx="6316345" cy="2400300"/>
          </a:xfrm>
          <a:prstGeom prst="rect">
            <a:avLst/>
          </a:prstGeom>
        </p:spPr>
      </p:pic>
      <p:sp>
        <p:nvSpPr>
          <p:cNvPr id="19" name="Right Arrow 18">
            <a:extLst>
              <a:ext uri="{FF2B5EF4-FFF2-40B4-BE49-F238E27FC236}">
                <a16:creationId xmlns:a16="http://schemas.microsoft.com/office/drawing/2014/main" id="{68CE1626-F53D-AD4A-9C0F-6622969F8624}"/>
              </a:ext>
            </a:extLst>
          </p:cNvPr>
          <p:cNvSpPr/>
          <p:nvPr/>
        </p:nvSpPr>
        <p:spPr>
          <a:xfrm>
            <a:off x="6826863" y="2951480"/>
            <a:ext cx="2032000" cy="955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77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51"/>
          <p:cNvSpPr txBox="1">
            <a:spLocks noGrp="1"/>
          </p:cNvSpPr>
          <p:nvPr>
            <p:ph type="title"/>
          </p:nvPr>
        </p:nvSpPr>
        <p:spPr>
          <a:xfrm>
            <a:off x="844331" y="178647"/>
            <a:ext cx="10500165" cy="1142702"/>
          </a:xfrm>
          <a:prstGeom prst="rect">
            <a:avLst/>
          </a:prstGeom>
          <a:noFill/>
          <a:ln>
            <a:noFill/>
          </a:ln>
        </p:spPr>
        <p:txBody>
          <a:bodyPr spcFirstLastPara="1" wrap="square" lIns="25393" tIns="25393" rIns="25393" bIns="25393" anchor="ctr" anchorCtr="0">
            <a:noAutofit/>
          </a:bodyPr>
          <a:lstStyle/>
          <a:p>
            <a:pPr>
              <a:buSzPts val="3700"/>
            </a:pPr>
            <a:r>
              <a:rPr lang="en" sz="4932" dirty="0"/>
              <a:t>Hail as a data science library</a:t>
            </a:r>
            <a:endParaRPr sz="667" dirty="0"/>
          </a:p>
        </p:txBody>
      </p:sp>
      <p:grpSp>
        <p:nvGrpSpPr>
          <p:cNvPr id="259" name="Google Shape;259;p51"/>
          <p:cNvGrpSpPr/>
          <p:nvPr/>
        </p:nvGrpSpPr>
        <p:grpSpPr>
          <a:xfrm>
            <a:off x="407306" y="1372248"/>
            <a:ext cx="5555166" cy="790470"/>
            <a:chOff x="0" y="0"/>
            <a:chExt cx="11113224" cy="1581350"/>
          </a:xfrm>
        </p:grpSpPr>
        <p:sp>
          <p:nvSpPr>
            <p:cNvPr id="260" name="Google Shape;260;p51"/>
            <p:cNvSpPr/>
            <p:nvPr/>
          </p:nvSpPr>
          <p:spPr>
            <a:xfrm>
              <a:off x="0" y="0"/>
              <a:ext cx="11113224" cy="1581350"/>
            </a:xfrm>
            <a:prstGeom prst="roundRect">
              <a:avLst>
                <a:gd name="adj" fmla="val 13999"/>
              </a:avLst>
            </a:prstGeom>
            <a:solidFill>
              <a:srgbClr val="D5D5D5"/>
            </a:solidFill>
            <a:ln>
              <a:noFill/>
            </a:ln>
          </p:spPr>
          <p:txBody>
            <a:bodyPr spcFirstLastPara="1" wrap="square" lIns="0" tIns="0" rIns="0" bIns="0" anchor="ctr" anchorCtr="0">
              <a:noAutofit/>
            </a:bodyPr>
            <a:lstStyle/>
            <a:p>
              <a:pPr algn="ctr">
                <a:buClr>
                  <a:srgbClr val="000000"/>
                </a:buClr>
                <a:buSzPts val="1800"/>
              </a:pPr>
              <a:endParaRPr sz="2399" b="1">
                <a:latin typeface="Helvetica Neue"/>
                <a:ea typeface="Helvetica Neue"/>
                <a:cs typeface="Helvetica Neue"/>
                <a:sym typeface="Helvetica Neue"/>
              </a:endParaRPr>
            </a:p>
          </p:txBody>
        </p:sp>
        <p:sp>
          <p:nvSpPr>
            <p:cNvPr id="261" name="Google Shape;261;p51"/>
            <p:cNvSpPr txBox="1"/>
            <p:nvPr/>
          </p:nvSpPr>
          <p:spPr>
            <a:xfrm>
              <a:off x="64837" y="431216"/>
              <a:ext cx="10983550" cy="718918"/>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b="1">
                  <a:latin typeface="Helvetica Neue"/>
                  <a:ea typeface="Helvetica Neue"/>
                  <a:cs typeface="Helvetica Neue"/>
                  <a:sym typeface="Helvetica Neue"/>
                </a:rPr>
                <a:t>Data slinging</a:t>
              </a:r>
              <a:endParaRPr sz="667"/>
            </a:p>
          </p:txBody>
        </p:sp>
      </p:grpSp>
      <p:grpSp>
        <p:nvGrpSpPr>
          <p:cNvPr id="262" name="Google Shape;262;p51"/>
          <p:cNvGrpSpPr/>
          <p:nvPr/>
        </p:nvGrpSpPr>
        <p:grpSpPr>
          <a:xfrm>
            <a:off x="6226354" y="1372248"/>
            <a:ext cx="5555166" cy="751231"/>
            <a:chOff x="0" y="0"/>
            <a:chExt cx="11113224" cy="1502852"/>
          </a:xfrm>
        </p:grpSpPr>
        <p:sp>
          <p:nvSpPr>
            <p:cNvPr id="263" name="Google Shape;263;p51"/>
            <p:cNvSpPr/>
            <p:nvPr/>
          </p:nvSpPr>
          <p:spPr>
            <a:xfrm>
              <a:off x="0" y="0"/>
              <a:ext cx="11113224" cy="1502852"/>
            </a:xfrm>
            <a:prstGeom prst="roundRect">
              <a:avLst>
                <a:gd name="adj" fmla="val 14730"/>
              </a:avLst>
            </a:prstGeom>
            <a:solidFill>
              <a:srgbClr val="D5D5D5"/>
            </a:solidFill>
            <a:ln>
              <a:noFill/>
            </a:ln>
          </p:spPr>
          <p:txBody>
            <a:bodyPr spcFirstLastPara="1" wrap="square" lIns="0" tIns="0" rIns="0" bIns="0" anchor="ctr" anchorCtr="0">
              <a:noAutofit/>
            </a:bodyPr>
            <a:lstStyle/>
            <a:p>
              <a:pPr algn="ctr">
                <a:buClr>
                  <a:srgbClr val="5E5E5E"/>
                </a:buClr>
                <a:buSzPts val="1800"/>
              </a:pPr>
              <a:endParaRPr sz="2399">
                <a:solidFill>
                  <a:srgbClr val="5E5E5E"/>
                </a:solidFill>
                <a:latin typeface="Helvetica Neue"/>
                <a:ea typeface="Helvetica Neue"/>
                <a:cs typeface="Helvetica Neue"/>
                <a:sym typeface="Helvetica Neue"/>
              </a:endParaRPr>
            </a:p>
          </p:txBody>
        </p:sp>
        <p:sp>
          <p:nvSpPr>
            <p:cNvPr id="264" name="Google Shape;264;p51"/>
            <p:cNvSpPr txBox="1"/>
            <p:nvPr/>
          </p:nvSpPr>
          <p:spPr>
            <a:xfrm>
              <a:off x="64836" y="391967"/>
              <a:ext cx="10983552" cy="718918"/>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b="1">
                  <a:latin typeface="Helvetica Neue"/>
                  <a:ea typeface="Helvetica Neue"/>
                  <a:cs typeface="Helvetica Neue"/>
                  <a:sym typeface="Helvetica Neue"/>
                </a:rPr>
                <a:t>Analytical toolbox</a:t>
              </a:r>
              <a:endParaRPr sz="667"/>
            </a:p>
          </p:txBody>
        </p:sp>
      </p:grpSp>
      <p:sp>
        <p:nvSpPr>
          <p:cNvPr id="265" name="Google Shape;265;p51"/>
          <p:cNvSpPr/>
          <p:nvPr/>
        </p:nvSpPr>
        <p:spPr>
          <a:xfrm>
            <a:off x="407306" y="1987096"/>
            <a:ext cx="11374215" cy="660229"/>
          </a:xfrm>
          <a:prstGeom prst="roundRect">
            <a:avLst>
              <a:gd name="adj" fmla="val 16760"/>
            </a:avLst>
          </a:prstGeom>
          <a:solidFill>
            <a:srgbClr val="D5D5D5"/>
          </a:solidFill>
          <a:ln>
            <a:noFill/>
          </a:ln>
        </p:spPr>
        <p:txBody>
          <a:bodyPr spcFirstLastPara="1" wrap="square" lIns="0" tIns="0" rIns="0" bIns="0" anchor="ctr" anchorCtr="0">
            <a:noAutofit/>
          </a:bodyPr>
          <a:lstStyle/>
          <a:p>
            <a:pPr algn="ctr">
              <a:buClr>
                <a:srgbClr val="929292"/>
              </a:buClr>
              <a:buSzPts val="1800"/>
            </a:pPr>
            <a:endParaRPr sz="2399">
              <a:solidFill>
                <a:srgbClr val="929292"/>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273754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pSp>
        <p:nvGrpSpPr>
          <p:cNvPr id="270" name="Google Shape;270;p52"/>
          <p:cNvGrpSpPr/>
          <p:nvPr/>
        </p:nvGrpSpPr>
        <p:grpSpPr>
          <a:xfrm>
            <a:off x="407306" y="1372248"/>
            <a:ext cx="5555166" cy="790470"/>
            <a:chOff x="0" y="0"/>
            <a:chExt cx="11113224" cy="1581350"/>
          </a:xfrm>
        </p:grpSpPr>
        <p:sp>
          <p:nvSpPr>
            <p:cNvPr id="271" name="Google Shape;271;p52"/>
            <p:cNvSpPr/>
            <p:nvPr/>
          </p:nvSpPr>
          <p:spPr>
            <a:xfrm>
              <a:off x="0" y="0"/>
              <a:ext cx="11113224" cy="1581350"/>
            </a:xfrm>
            <a:prstGeom prst="roundRect">
              <a:avLst>
                <a:gd name="adj" fmla="val 13999"/>
              </a:avLst>
            </a:prstGeom>
            <a:solidFill>
              <a:srgbClr val="B2FAA1"/>
            </a:solidFill>
            <a:ln>
              <a:noFill/>
            </a:ln>
          </p:spPr>
          <p:txBody>
            <a:bodyPr spcFirstLastPara="1" wrap="square" lIns="0" tIns="0" rIns="0" bIns="0" anchor="ctr" anchorCtr="0">
              <a:noAutofit/>
            </a:bodyPr>
            <a:lstStyle/>
            <a:p>
              <a:pPr algn="ctr">
                <a:buClr>
                  <a:srgbClr val="000000"/>
                </a:buClr>
                <a:buSzPts val="1800"/>
              </a:pPr>
              <a:endParaRPr sz="2399" b="1">
                <a:latin typeface="Helvetica Neue"/>
                <a:ea typeface="Helvetica Neue"/>
                <a:cs typeface="Helvetica Neue"/>
                <a:sym typeface="Helvetica Neue"/>
              </a:endParaRPr>
            </a:p>
          </p:txBody>
        </p:sp>
        <p:sp>
          <p:nvSpPr>
            <p:cNvPr id="272" name="Google Shape;272;p52"/>
            <p:cNvSpPr txBox="1"/>
            <p:nvPr/>
          </p:nvSpPr>
          <p:spPr>
            <a:xfrm>
              <a:off x="64837" y="431216"/>
              <a:ext cx="10983550" cy="718918"/>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b="1">
                  <a:latin typeface="Helvetica Neue"/>
                  <a:ea typeface="Helvetica Neue"/>
                  <a:cs typeface="Helvetica Neue"/>
                  <a:sym typeface="Helvetica Neue"/>
                </a:rPr>
                <a:t>Data slinging</a:t>
              </a:r>
              <a:endParaRPr sz="667"/>
            </a:p>
          </p:txBody>
        </p:sp>
      </p:grpSp>
      <p:grpSp>
        <p:nvGrpSpPr>
          <p:cNvPr id="273" name="Google Shape;273;p52"/>
          <p:cNvGrpSpPr/>
          <p:nvPr/>
        </p:nvGrpSpPr>
        <p:grpSpPr>
          <a:xfrm>
            <a:off x="6226354" y="1372248"/>
            <a:ext cx="5555166" cy="751231"/>
            <a:chOff x="0" y="0"/>
            <a:chExt cx="11113224" cy="1502852"/>
          </a:xfrm>
        </p:grpSpPr>
        <p:sp>
          <p:nvSpPr>
            <p:cNvPr id="274" name="Google Shape;274;p52"/>
            <p:cNvSpPr/>
            <p:nvPr/>
          </p:nvSpPr>
          <p:spPr>
            <a:xfrm>
              <a:off x="0" y="0"/>
              <a:ext cx="11113224" cy="1502852"/>
            </a:xfrm>
            <a:prstGeom prst="roundRect">
              <a:avLst>
                <a:gd name="adj" fmla="val 14730"/>
              </a:avLst>
            </a:prstGeom>
            <a:solidFill>
              <a:srgbClr val="D5D5D5"/>
            </a:solidFill>
            <a:ln>
              <a:noFill/>
            </a:ln>
          </p:spPr>
          <p:txBody>
            <a:bodyPr spcFirstLastPara="1" wrap="square" lIns="0" tIns="0" rIns="0" bIns="0" anchor="ctr" anchorCtr="0">
              <a:noAutofit/>
            </a:bodyPr>
            <a:lstStyle/>
            <a:p>
              <a:pPr algn="ctr">
                <a:buClr>
                  <a:srgbClr val="5E5E5E"/>
                </a:buClr>
                <a:buSzPts val="1800"/>
              </a:pPr>
              <a:endParaRPr sz="2399">
                <a:solidFill>
                  <a:srgbClr val="5E5E5E"/>
                </a:solidFill>
                <a:latin typeface="Helvetica Neue"/>
                <a:ea typeface="Helvetica Neue"/>
                <a:cs typeface="Helvetica Neue"/>
                <a:sym typeface="Helvetica Neue"/>
              </a:endParaRPr>
            </a:p>
          </p:txBody>
        </p:sp>
        <p:sp>
          <p:nvSpPr>
            <p:cNvPr id="275" name="Google Shape;275;p52"/>
            <p:cNvSpPr txBox="1"/>
            <p:nvPr/>
          </p:nvSpPr>
          <p:spPr>
            <a:xfrm>
              <a:off x="64836" y="398010"/>
              <a:ext cx="10983552" cy="706832"/>
            </a:xfrm>
            <a:prstGeom prst="rect">
              <a:avLst/>
            </a:prstGeom>
            <a:noFill/>
            <a:ln>
              <a:noFill/>
            </a:ln>
          </p:spPr>
          <p:txBody>
            <a:bodyPr spcFirstLastPara="1" wrap="square" lIns="0" tIns="0" rIns="0" bIns="0" anchor="ctr" anchorCtr="0">
              <a:noAutofit/>
            </a:bodyPr>
            <a:lstStyle/>
            <a:p>
              <a:pPr algn="ctr">
                <a:buClr>
                  <a:srgbClr val="5E5E5E"/>
                </a:buClr>
                <a:buSzPts val="1800"/>
              </a:pPr>
              <a:r>
                <a:rPr lang="en" sz="2399">
                  <a:solidFill>
                    <a:srgbClr val="5E5E5E"/>
                  </a:solidFill>
                  <a:latin typeface="Helvetica Neue"/>
                  <a:ea typeface="Helvetica Neue"/>
                  <a:cs typeface="Helvetica Neue"/>
                  <a:sym typeface="Helvetica Neue"/>
                </a:rPr>
                <a:t>Analytical toolbox</a:t>
              </a:r>
              <a:endParaRPr sz="667"/>
            </a:p>
          </p:txBody>
        </p:sp>
      </p:grpSp>
      <p:sp>
        <p:nvSpPr>
          <p:cNvPr id="276" name="Google Shape;276;p52"/>
          <p:cNvSpPr txBox="1">
            <a:spLocks noGrp="1"/>
          </p:cNvSpPr>
          <p:nvPr>
            <p:ph type="body" idx="1"/>
          </p:nvPr>
        </p:nvSpPr>
        <p:spPr>
          <a:xfrm>
            <a:off x="352202" y="2925606"/>
            <a:ext cx="5747940" cy="3739807"/>
          </a:xfrm>
          <a:prstGeom prst="rect">
            <a:avLst/>
          </a:prstGeom>
          <a:noFill/>
          <a:ln>
            <a:noFill/>
          </a:ln>
        </p:spPr>
        <p:txBody>
          <a:bodyPr spcFirstLastPara="1" wrap="square" lIns="25393" tIns="25393" rIns="25393" bIns="25393" anchor="t" anchorCtr="0">
            <a:noAutofit/>
          </a:bodyPr>
          <a:lstStyle/>
          <a:p>
            <a:pPr marL="321653" indent="-287795">
              <a:spcBef>
                <a:spcPts val="0"/>
              </a:spcBef>
              <a:buSzPts val="1800"/>
            </a:pPr>
            <a:r>
              <a:rPr lang="en" b="1"/>
              <a:t>Read and write common formats</a:t>
            </a:r>
            <a:endParaRPr/>
          </a:p>
          <a:p>
            <a:pPr marL="321653" indent="-287795">
              <a:buClr>
                <a:srgbClr val="929292"/>
              </a:buClr>
              <a:buSzPts val="1800"/>
            </a:pPr>
            <a:r>
              <a:rPr lang="en">
                <a:solidFill>
                  <a:srgbClr val="929292"/>
                </a:solidFill>
              </a:rPr>
              <a:t>Filter, group, aggregate</a:t>
            </a:r>
            <a:endParaRPr/>
          </a:p>
          <a:p>
            <a:pPr marL="321653" indent="-287795">
              <a:buClr>
                <a:srgbClr val="929292"/>
              </a:buClr>
              <a:buSzPts val="1800"/>
            </a:pPr>
            <a:r>
              <a:rPr lang="en">
                <a:solidFill>
                  <a:srgbClr val="929292"/>
                </a:solidFill>
              </a:rPr>
              <a:t>Annotation</a:t>
            </a:r>
            <a:endParaRPr/>
          </a:p>
          <a:p>
            <a:pPr marL="321653" indent="-287795">
              <a:buClr>
                <a:srgbClr val="929292"/>
              </a:buClr>
              <a:buSzPts val="1800"/>
            </a:pPr>
            <a:r>
              <a:rPr lang="en">
                <a:solidFill>
                  <a:srgbClr val="929292"/>
                </a:solidFill>
              </a:rPr>
              <a:t>Visualization</a:t>
            </a:r>
            <a:endParaRPr/>
          </a:p>
        </p:txBody>
      </p:sp>
      <p:grpSp>
        <p:nvGrpSpPr>
          <p:cNvPr id="277" name="Google Shape;277;p52"/>
          <p:cNvGrpSpPr/>
          <p:nvPr/>
        </p:nvGrpSpPr>
        <p:grpSpPr>
          <a:xfrm>
            <a:off x="6615846" y="3003651"/>
            <a:ext cx="2005703" cy="634836"/>
            <a:chOff x="0" y="0"/>
            <a:chExt cx="4012451" cy="1270001"/>
          </a:xfrm>
        </p:grpSpPr>
        <p:sp>
          <p:nvSpPr>
            <p:cNvPr id="278" name="Google Shape;278;p52"/>
            <p:cNvSpPr/>
            <p:nvPr/>
          </p:nvSpPr>
          <p:spPr>
            <a:xfrm>
              <a:off x="0" y="0"/>
              <a:ext cx="4012451" cy="1270001"/>
            </a:xfrm>
            <a:prstGeom prst="roundRect">
              <a:avLst>
                <a:gd name="adj" fmla="val 15000"/>
              </a:avLst>
            </a:prstGeom>
            <a:solidFill>
              <a:srgbClr val="FFFFFF"/>
            </a:solidFill>
            <a:ln w="508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800"/>
              </a:pPr>
              <a:endParaRPr sz="2399">
                <a:latin typeface="Helvetica Neue"/>
                <a:ea typeface="Helvetica Neue"/>
                <a:cs typeface="Helvetica Neue"/>
                <a:sym typeface="Helvetica Neue"/>
              </a:endParaRPr>
            </a:p>
          </p:txBody>
        </p:sp>
        <p:sp>
          <p:nvSpPr>
            <p:cNvPr id="279" name="Google Shape;279;p52"/>
            <p:cNvSpPr txBox="1"/>
            <p:nvPr/>
          </p:nvSpPr>
          <p:spPr>
            <a:xfrm>
              <a:off x="55795" y="275541"/>
              <a:ext cx="3900860" cy="718919"/>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a:latin typeface="Helvetica Neue"/>
                  <a:ea typeface="Helvetica Neue"/>
                  <a:cs typeface="Helvetica Neue"/>
                  <a:sym typeface="Helvetica Neue"/>
                </a:rPr>
                <a:t>VCF</a:t>
              </a:r>
              <a:endParaRPr sz="667"/>
            </a:p>
          </p:txBody>
        </p:sp>
      </p:grpSp>
      <p:grpSp>
        <p:nvGrpSpPr>
          <p:cNvPr id="280" name="Google Shape;280;p52"/>
          <p:cNvGrpSpPr/>
          <p:nvPr/>
        </p:nvGrpSpPr>
        <p:grpSpPr>
          <a:xfrm>
            <a:off x="6615846" y="4036577"/>
            <a:ext cx="2005728" cy="634785"/>
            <a:chOff x="0" y="0"/>
            <a:chExt cx="4012500" cy="1269900"/>
          </a:xfrm>
        </p:grpSpPr>
        <p:sp>
          <p:nvSpPr>
            <p:cNvPr id="281" name="Google Shape;281;p52"/>
            <p:cNvSpPr/>
            <p:nvPr/>
          </p:nvSpPr>
          <p:spPr>
            <a:xfrm>
              <a:off x="0" y="0"/>
              <a:ext cx="4012500" cy="1269900"/>
            </a:xfrm>
            <a:prstGeom prst="roundRect">
              <a:avLst>
                <a:gd name="adj" fmla="val 15000"/>
              </a:avLst>
            </a:prstGeom>
            <a:solidFill>
              <a:srgbClr val="FFFFFF"/>
            </a:solidFill>
            <a:ln w="508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800"/>
              </a:pPr>
              <a:endParaRPr sz="2399">
                <a:latin typeface="Helvetica Neue"/>
                <a:ea typeface="Helvetica Neue"/>
                <a:cs typeface="Helvetica Neue"/>
                <a:sym typeface="Helvetica Neue"/>
              </a:endParaRPr>
            </a:p>
          </p:txBody>
        </p:sp>
        <p:sp>
          <p:nvSpPr>
            <p:cNvPr id="282" name="Google Shape;282;p52"/>
            <p:cNvSpPr txBox="1"/>
            <p:nvPr/>
          </p:nvSpPr>
          <p:spPr>
            <a:xfrm>
              <a:off x="55795" y="275541"/>
              <a:ext cx="3900860" cy="718919"/>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a:latin typeface="Helvetica Neue"/>
                  <a:ea typeface="Helvetica Neue"/>
                  <a:cs typeface="Helvetica Neue"/>
                  <a:sym typeface="Helvetica Neue"/>
                </a:rPr>
                <a:t>BGEN</a:t>
              </a:r>
              <a:endParaRPr sz="667"/>
            </a:p>
          </p:txBody>
        </p:sp>
      </p:grpSp>
      <p:grpSp>
        <p:nvGrpSpPr>
          <p:cNvPr id="283" name="Google Shape;283;p52"/>
          <p:cNvGrpSpPr/>
          <p:nvPr/>
        </p:nvGrpSpPr>
        <p:grpSpPr>
          <a:xfrm>
            <a:off x="6615846" y="5069504"/>
            <a:ext cx="2005703" cy="634836"/>
            <a:chOff x="0" y="0"/>
            <a:chExt cx="4012451" cy="1270001"/>
          </a:xfrm>
        </p:grpSpPr>
        <p:sp>
          <p:nvSpPr>
            <p:cNvPr id="284" name="Google Shape;284;p52"/>
            <p:cNvSpPr/>
            <p:nvPr/>
          </p:nvSpPr>
          <p:spPr>
            <a:xfrm>
              <a:off x="0" y="0"/>
              <a:ext cx="4012451" cy="1270001"/>
            </a:xfrm>
            <a:prstGeom prst="roundRect">
              <a:avLst>
                <a:gd name="adj" fmla="val 15000"/>
              </a:avLst>
            </a:prstGeom>
            <a:solidFill>
              <a:srgbClr val="FFFFFF"/>
            </a:solidFill>
            <a:ln w="508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800"/>
              </a:pPr>
              <a:endParaRPr sz="2399">
                <a:latin typeface="Helvetica Neue"/>
                <a:ea typeface="Helvetica Neue"/>
                <a:cs typeface="Helvetica Neue"/>
                <a:sym typeface="Helvetica Neue"/>
              </a:endParaRPr>
            </a:p>
          </p:txBody>
        </p:sp>
        <p:sp>
          <p:nvSpPr>
            <p:cNvPr id="285" name="Google Shape;285;p52"/>
            <p:cNvSpPr txBox="1"/>
            <p:nvPr/>
          </p:nvSpPr>
          <p:spPr>
            <a:xfrm>
              <a:off x="55795" y="275541"/>
              <a:ext cx="3900860" cy="718919"/>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a:latin typeface="Helvetica Neue"/>
                  <a:ea typeface="Helvetica Neue"/>
                  <a:cs typeface="Helvetica Neue"/>
                  <a:sym typeface="Helvetica Neue"/>
                </a:rPr>
                <a:t>JSON</a:t>
              </a:r>
              <a:endParaRPr sz="667"/>
            </a:p>
          </p:txBody>
        </p:sp>
      </p:grpSp>
      <p:grpSp>
        <p:nvGrpSpPr>
          <p:cNvPr id="286" name="Google Shape;286;p52"/>
          <p:cNvGrpSpPr/>
          <p:nvPr/>
        </p:nvGrpSpPr>
        <p:grpSpPr>
          <a:xfrm>
            <a:off x="6615846" y="6073361"/>
            <a:ext cx="2005703" cy="634836"/>
            <a:chOff x="0" y="0"/>
            <a:chExt cx="4012451" cy="1270001"/>
          </a:xfrm>
        </p:grpSpPr>
        <p:sp>
          <p:nvSpPr>
            <p:cNvPr id="287" name="Google Shape;287;p52"/>
            <p:cNvSpPr/>
            <p:nvPr/>
          </p:nvSpPr>
          <p:spPr>
            <a:xfrm>
              <a:off x="0" y="0"/>
              <a:ext cx="4012451" cy="1270001"/>
            </a:xfrm>
            <a:prstGeom prst="roundRect">
              <a:avLst>
                <a:gd name="adj" fmla="val 15000"/>
              </a:avLst>
            </a:prstGeom>
            <a:solidFill>
              <a:srgbClr val="FFFFFF"/>
            </a:solidFill>
            <a:ln w="508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800"/>
              </a:pPr>
              <a:endParaRPr sz="2399">
                <a:latin typeface="Helvetica Neue"/>
                <a:ea typeface="Helvetica Neue"/>
                <a:cs typeface="Helvetica Neue"/>
                <a:sym typeface="Helvetica Neue"/>
              </a:endParaRPr>
            </a:p>
          </p:txBody>
        </p:sp>
        <p:sp>
          <p:nvSpPr>
            <p:cNvPr id="288" name="Google Shape;288;p52"/>
            <p:cNvSpPr txBox="1"/>
            <p:nvPr/>
          </p:nvSpPr>
          <p:spPr>
            <a:xfrm>
              <a:off x="55795" y="275541"/>
              <a:ext cx="3900860" cy="718919"/>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a:latin typeface="Helvetica Neue"/>
                  <a:ea typeface="Helvetica Neue"/>
                  <a:cs typeface="Helvetica Neue"/>
                  <a:sym typeface="Helvetica Neue"/>
                </a:rPr>
                <a:t>BED</a:t>
              </a:r>
              <a:endParaRPr sz="667"/>
            </a:p>
          </p:txBody>
        </p:sp>
      </p:grpSp>
      <p:sp>
        <p:nvSpPr>
          <p:cNvPr id="289" name="Google Shape;289;p52"/>
          <p:cNvSpPr/>
          <p:nvPr/>
        </p:nvSpPr>
        <p:spPr>
          <a:xfrm>
            <a:off x="407306" y="1987096"/>
            <a:ext cx="11374215" cy="660229"/>
          </a:xfrm>
          <a:prstGeom prst="roundRect">
            <a:avLst>
              <a:gd name="adj" fmla="val 16760"/>
            </a:avLst>
          </a:prstGeom>
          <a:solidFill>
            <a:srgbClr val="B2FAA1"/>
          </a:solidFill>
          <a:ln>
            <a:noFill/>
          </a:ln>
        </p:spPr>
        <p:txBody>
          <a:bodyPr spcFirstLastPara="1" wrap="square" lIns="0" tIns="0" rIns="0" bIns="0" anchor="ctr" anchorCtr="0">
            <a:noAutofit/>
          </a:bodyPr>
          <a:lstStyle/>
          <a:p>
            <a:pPr algn="ctr">
              <a:buClr>
                <a:srgbClr val="929292"/>
              </a:buClr>
              <a:buSzPts val="1800"/>
            </a:pPr>
            <a:endParaRPr sz="2399">
              <a:solidFill>
                <a:srgbClr val="929292"/>
              </a:solidFill>
              <a:latin typeface="Helvetica Neue"/>
              <a:ea typeface="Helvetica Neue"/>
              <a:cs typeface="Helvetica Neue"/>
              <a:sym typeface="Helvetica Neue"/>
            </a:endParaRPr>
          </a:p>
        </p:txBody>
      </p:sp>
      <p:grpSp>
        <p:nvGrpSpPr>
          <p:cNvPr id="290" name="Google Shape;290;p52"/>
          <p:cNvGrpSpPr/>
          <p:nvPr/>
        </p:nvGrpSpPr>
        <p:grpSpPr>
          <a:xfrm>
            <a:off x="9507264" y="3016272"/>
            <a:ext cx="2005703" cy="634836"/>
            <a:chOff x="0" y="0"/>
            <a:chExt cx="4012451" cy="1270001"/>
          </a:xfrm>
        </p:grpSpPr>
        <p:sp>
          <p:nvSpPr>
            <p:cNvPr id="291" name="Google Shape;291;p52"/>
            <p:cNvSpPr/>
            <p:nvPr/>
          </p:nvSpPr>
          <p:spPr>
            <a:xfrm>
              <a:off x="0" y="0"/>
              <a:ext cx="4012451" cy="1270001"/>
            </a:xfrm>
            <a:prstGeom prst="roundRect">
              <a:avLst>
                <a:gd name="adj" fmla="val 15000"/>
              </a:avLst>
            </a:prstGeom>
            <a:solidFill>
              <a:srgbClr val="FFFFFF"/>
            </a:solidFill>
            <a:ln w="508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800"/>
              </a:pPr>
              <a:endParaRPr sz="2399">
                <a:latin typeface="Helvetica Neue"/>
                <a:ea typeface="Helvetica Neue"/>
                <a:cs typeface="Helvetica Neue"/>
                <a:sym typeface="Helvetica Neue"/>
              </a:endParaRPr>
            </a:p>
          </p:txBody>
        </p:sp>
        <p:sp>
          <p:nvSpPr>
            <p:cNvPr id="292" name="Google Shape;292;p52"/>
            <p:cNvSpPr txBox="1"/>
            <p:nvPr/>
          </p:nvSpPr>
          <p:spPr>
            <a:xfrm>
              <a:off x="55795" y="275541"/>
              <a:ext cx="3900860" cy="718919"/>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a:latin typeface="Helvetica Neue"/>
                  <a:ea typeface="Helvetica Neue"/>
                  <a:cs typeface="Helvetica Neue"/>
                  <a:sym typeface="Helvetica Neue"/>
                </a:rPr>
                <a:t>TSV</a:t>
              </a:r>
              <a:endParaRPr sz="667"/>
            </a:p>
          </p:txBody>
        </p:sp>
      </p:grpSp>
      <p:grpSp>
        <p:nvGrpSpPr>
          <p:cNvPr id="293" name="Google Shape;293;p52"/>
          <p:cNvGrpSpPr/>
          <p:nvPr/>
        </p:nvGrpSpPr>
        <p:grpSpPr>
          <a:xfrm>
            <a:off x="9507264" y="4049199"/>
            <a:ext cx="2005703" cy="634836"/>
            <a:chOff x="0" y="0"/>
            <a:chExt cx="4012451" cy="1270001"/>
          </a:xfrm>
        </p:grpSpPr>
        <p:sp>
          <p:nvSpPr>
            <p:cNvPr id="294" name="Google Shape;294;p52"/>
            <p:cNvSpPr/>
            <p:nvPr/>
          </p:nvSpPr>
          <p:spPr>
            <a:xfrm>
              <a:off x="0" y="0"/>
              <a:ext cx="4012451" cy="1270001"/>
            </a:xfrm>
            <a:prstGeom prst="roundRect">
              <a:avLst>
                <a:gd name="adj" fmla="val 15000"/>
              </a:avLst>
            </a:prstGeom>
            <a:solidFill>
              <a:srgbClr val="FFFFFF"/>
            </a:solidFill>
            <a:ln w="508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800"/>
              </a:pPr>
              <a:endParaRPr sz="2399">
                <a:latin typeface="Helvetica Neue"/>
                <a:ea typeface="Helvetica Neue"/>
                <a:cs typeface="Helvetica Neue"/>
                <a:sym typeface="Helvetica Neue"/>
              </a:endParaRPr>
            </a:p>
          </p:txBody>
        </p:sp>
        <p:sp>
          <p:nvSpPr>
            <p:cNvPr id="295" name="Google Shape;295;p52"/>
            <p:cNvSpPr txBox="1"/>
            <p:nvPr/>
          </p:nvSpPr>
          <p:spPr>
            <a:xfrm>
              <a:off x="55795" y="275541"/>
              <a:ext cx="3900860" cy="718919"/>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a:latin typeface="Helvetica Neue"/>
                  <a:ea typeface="Helvetica Neue"/>
                  <a:cs typeface="Helvetica Neue"/>
                  <a:sym typeface="Helvetica Neue"/>
                </a:rPr>
                <a:t>PLINK</a:t>
              </a:r>
              <a:endParaRPr sz="667"/>
            </a:p>
          </p:txBody>
        </p:sp>
      </p:grpSp>
      <p:grpSp>
        <p:nvGrpSpPr>
          <p:cNvPr id="296" name="Google Shape;296;p52"/>
          <p:cNvGrpSpPr/>
          <p:nvPr/>
        </p:nvGrpSpPr>
        <p:grpSpPr>
          <a:xfrm>
            <a:off x="9507264" y="5082125"/>
            <a:ext cx="2005703" cy="634836"/>
            <a:chOff x="0" y="0"/>
            <a:chExt cx="4012451" cy="1270001"/>
          </a:xfrm>
        </p:grpSpPr>
        <p:sp>
          <p:nvSpPr>
            <p:cNvPr id="297" name="Google Shape;297;p52"/>
            <p:cNvSpPr/>
            <p:nvPr/>
          </p:nvSpPr>
          <p:spPr>
            <a:xfrm>
              <a:off x="0" y="0"/>
              <a:ext cx="4012451" cy="1270001"/>
            </a:xfrm>
            <a:prstGeom prst="roundRect">
              <a:avLst>
                <a:gd name="adj" fmla="val 15000"/>
              </a:avLst>
            </a:prstGeom>
            <a:solidFill>
              <a:srgbClr val="FFFFFF"/>
            </a:solidFill>
            <a:ln w="508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800"/>
              </a:pPr>
              <a:endParaRPr sz="2399">
                <a:latin typeface="Helvetica Neue"/>
                <a:ea typeface="Helvetica Neue"/>
                <a:cs typeface="Helvetica Neue"/>
                <a:sym typeface="Helvetica Neue"/>
              </a:endParaRPr>
            </a:p>
          </p:txBody>
        </p:sp>
        <p:sp>
          <p:nvSpPr>
            <p:cNvPr id="298" name="Google Shape;298;p52"/>
            <p:cNvSpPr txBox="1"/>
            <p:nvPr/>
          </p:nvSpPr>
          <p:spPr>
            <a:xfrm>
              <a:off x="55795" y="275541"/>
              <a:ext cx="3900860" cy="718919"/>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a:latin typeface="Helvetica Neue"/>
                  <a:ea typeface="Helvetica Neue"/>
                  <a:cs typeface="Helvetica Neue"/>
                  <a:sym typeface="Helvetica Neue"/>
                </a:rPr>
                <a:t>GEN</a:t>
              </a:r>
              <a:endParaRPr sz="667"/>
            </a:p>
          </p:txBody>
        </p:sp>
      </p:grpSp>
      <p:grpSp>
        <p:nvGrpSpPr>
          <p:cNvPr id="299" name="Google Shape;299;p52"/>
          <p:cNvGrpSpPr/>
          <p:nvPr/>
        </p:nvGrpSpPr>
        <p:grpSpPr>
          <a:xfrm>
            <a:off x="9507264" y="6085982"/>
            <a:ext cx="2005703" cy="634836"/>
            <a:chOff x="0" y="0"/>
            <a:chExt cx="4012451" cy="1270001"/>
          </a:xfrm>
        </p:grpSpPr>
        <p:sp>
          <p:nvSpPr>
            <p:cNvPr id="300" name="Google Shape;300;p52"/>
            <p:cNvSpPr/>
            <p:nvPr/>
          </p:nvSpPr>
          <p:spPr>
            <a:xfrm>
              <a:off x="0" y="0"/>
              <a:ext cx="4012451" cy="1270001"/>
            </a:xfrm>
            <a:prstGeom prst="roundRect">
              <a:avLst>
                <a:gd name="adj" fmla="val 15000"/>
              </a:avLst>
            </a:prstGeom>
            <a:solidFill>
              <a:srgbClr val="FFFFFF"/>
            </a:solidFill>
            <a:ln w="508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800"/>
              </a:pPr>
              <a:endParaRPr sz="2399">
                <a:latin typeface="Helvetica Neue"/>
                <a:ea typeface="Helvetica Neue"/>
                <a:cs typeface="Helvetica Neue"/>
                <a:sym typeface="Helvetica Neue"/>
              </a:endParaRPr>
            </a:p>
          </p:txBody>
        </p:sp>
        <p:sp>
          <p:nvSpPr>
            <p:cNvPr id="301" name="Google Shape;301;p52"/>
            <p:cNvSpPr txBox="1"/>
            <p:nvPr/>
          </p:nvSpPr>
          <p:spPr>
            <a:xfrm>
              <a:off x="55795" y="275541"/>
              <a:ext cx="3900860" cy="718919"/>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a:latin typeface="Helvetica Neue"/>
                  <a:ea typeface="Helvetica Neue"/>
                  <a:cs typeface="Helvetica Neue"/>
                  <a:sym typeface="Helvetica Neue"/>
                </a:rPr>
                <a:t>GTF</a:t>
              </a:r>
              <a:endParaRPr sz="667"/>
            </a:p>
          </p:txBody>
        </p:sp>
      </p:grpSp>
      <p:sp>
        <p:nvSpPr>
          <p:cNvPr id="302" name="Google Shape;302;p52"/>
          <p:cNvSpPr txBox="1">
            <a:spLocks noGrp="1"/>
          </p:cNvSpPr>
          <p:nvPr>
            <p:ph type="title"/>
          </p:nvPr>
        </p:nvSpPr>
        <p:spPr>
          <a:xfrm>
            <a:off x="844331" y="178647"/>
            <a:ext cx="10500165" cy="1142702"/>
          </a:xfrm>
          <a:prstGeom prst="rect">
            <a:avLst/>
          </a:prstGeom>
          <a:noFill/>
          <a:ln>
            <a:noFill/>
          </a:ln>
        </p:spPr>
        <p:txBody>
          <a:bodyPr spcFirstLastPara="1" wrap="square" lIns="25393" tIns="25393" rIns="25393" bIns="25393" anchor="ctr" anchorCtr="0">
            <a:noAutofit/>
          </a:bodyPr>
          <a:lstStyle/>
          <a:p>
            <a:pPr>
              <a:buSzPts val="3700"/>
            </a:pPr>
            <a:r>
              <a:rPr lang="en" sz="4932"/>
              <a:t>Hail as a data science library</a:t>
            </a:r>
            <a:endParaRPr sz="667"/>
          </a:p>
        </p:txBody>
      </p:sp>
    </p:spTree>
    <p:extLst>
      <p:ext uri="{BB962C8B-B14F-4D97-AF65-F5344CB8AC3E}">
        <p14:creationId xmlns:p14="http://schemas.microsoft.com/office/powerpoint/2010/main" val="118375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3"/>
          <p:cNvSpPr txBox="1">
            <a:spLocks noGrp="1"/>
          </p:cNvSpPr>
          <p:nvPr>
            <p:ph type="body" idx="1"/>
          </p:nvPr>
        </p:nvSpPr>
        <p:spPr>
          <a:xfrm>
            <a:off x="352202" y="2925606"/>
            <a:ext cx="5747940" cy="3739807"/>
          </a:xfrm>
          <a:prstGeom prst="rect">
            <a:avLst/>
          </a:prstGeom>
          <a:noFill/>
          <a:ln>
            <a:noFill/>
          </a:ln>
        </p:spPr>
        <p:txBody>
          <a:bodyPr spcFirstLastPara="1" wrap="square" lIns="25393" tIns="25393" rIns="25393" bIns="25393" anchor="t" anchorCtr="0">
            <a:noAutofit/>
          </a:bodyPr>
          <a:lstStyle/>
          <a:p>
            <a:pPr marL="321653" indent="-287795">
              <a:spcBef>
                <a:spcPts val="0"/>
              </a:spcBef>
              <a:buClr>
                <a:srgbClr val="929292"/>
              </a:buClr>
              <a:buSzPts val="1800"/>
            </a:pPr>
            <a:r>
              <a:rPr lang="en">
                <a:solidFill>
                  <a:srgbClr val="929292"/>
                </a:solidFill>
              </a:rPr>
              <a:t>Read and write common formats</a:t>
            </a:r>
            <a:endParaRPr/>
          </a:p>
          <a:p>
            <a:pPr marL="321653" indent="-287795">
              <a:buSzPts val="1800"/>
            </a:pPr>
            <a:r>
              <a:rPr lang="en" b="1"/>
              <a:t>Filter, group, aggregate</a:t>
            </a:r>
            <a:endParaRPr/>
          </a:p>
          <a:p>
            <a:pPr marL="321653" indent="-287795">
              <a:buClr>
                <a:srgbClr val="929292"/>
              </a:buClr>
              <a:buSzPts val="1800"/>
            </a:pPr>
            <a:r>
              <a:rPr lang="en">
                <a:solidFill>
                  <a:srgbClr val="929292"/>
                </a:solidFill>
              </a:rPr>
              <a:t>Annotation</a:t>
            </a:r>
            <a:endParaRPr/>
          </a:p>
          <a:p>
            <a:pPr marL="321653" indent="-287795">
              <a:buClr>
                <a:srgbClr val="929292"/>
              </a:buClr>
              <a:buSzPts val="1800"/>
            </a:pPr>
            <a:r>
              <a:rPr lang="en">
                <a:solidFill>
                  <a:srgbClr val="929292"/>
                </a:solidFill>
              </a:rPr>
              <a:t>Visualization</a:t>
            </a:r>
            <a:endParaRPr/>
          </a:p>
        </p:txBody>
      </p:sp>
      <p:sp>
        <p:nvSpPr>
          <p:cNvPr id="308" name="Google Shape;308;p53"/>
          <p:cNvSpPr txBox="1"/>
          <p:nvPr/>
        </p:nvSpPr>
        <p:spPr>
          <a:xfrm>
            <a:off x="6129967" y="2925606"/>
            <a:ext cx="5747940" cy="3739807"/>
          </a:xfrm>
          <a:prstGeom prst="rect">
            <a:avLst/>
          </a:prstGeom>
          <a:noFill/>
          <a:ln>
            <a:noFill/>
          </a:ln>
        </p:spPr>
        <p:txBody>
          <a:bodyPr spcFirstLastPara="1" wrap="square" lIns="25393" tIns="25393" rIns="25393" bIns="25393" anchor="t" anchorCtr="0">
            <a:noAutofit/>
          </a:bodyPr>
          <a:lstStyle/>
          <a:p>
            <a:pPr marL="321653" indent="-330117">
              <a:buClr>
                <a:srgbClr val="000000"/>
              </a:buClr>
              <a:buSzPts val="2300"/>
              <a:buFont typeface="Helvetica Neue"/>
              <a:buChar char="•"/>
            </a:pPr>
            <a:r>
              <a:rPr lang="en" sz="2399">
                <a:latin typeface="Helvetica Neue"/>
                <a:ea typeface="Helvetica Neue"/>
                <a:cs typeface="Helvetica Neue"/>
                <a:sym typeface="Helvetica Neue"/>
              </a:rPr>
              <a:t>Compute mean depth per variant or per sample</a:t>
            </a:r>
            <a:endParaRPr sz="667"/>
          </a:p>
          <a:p>
            <a:pPr marL="948030" lvl="2" indent="-313188">
              <a:spcBef>
                <a:spcPts val="533"/>
              </a:spcBef>
              <a:buClr>
                <a:srgbClr val="000000"/>
              </a:buClr>
              <a:buSzPts val="1900"/>
              <a:buFont typeface="Helvetica Neue"/>
              <a:buChar char="•"/>
            </a:pPr>
            <a:r>
              <a:rPr lang="en" sz="2000">
                <a:latin typeface="Helvetica Neue"/>
                <a:ea typeface="Helvetica Neue"/>
                <a:cs typeface="Helvetica Neue"/>
                <a:sym typeface="Helvetica Neue"/>
              </a:rPr>
              <a:t>Among heterozygotes</a:t>
            </a:r>
            <a:endParaRPr sz="667"/>
          </a:p>
          <a:p>
            <a:pPr marL="948030" lvl="2" indent="-313188">
              <a:spcBef>
                <a:spcPts val="533"/>
              </a:spcBef>
              <a:buClr>
                <a:srgbClr val="000000"/>
              </a:buClr>
              <a:buSzPts val="1900"/>
              <a:buFont typeface="Helvetica Neue"/>
              <a:buChar char="•"/>
            </a:pPr>
            <a:r>
              <a:rPr lang="en" sz="2000">
                <a:latin typeface="Helvetica Neue"/>
                <a:ea typeface="Helvetica Neue"/>
                <a:cs typeface="Helvetica Neue"/>
                <a:sym typeface="Helvetica Neue"/>
              </a:rPr>
              <a:t>Grouped by ancestry labels &amp; sex</a:t>
            </a:r>
            <a:endParaRPr sz="667"/>
          </a:p>
          <a:p>
            <a:pPr marL="321653" indent="-330117">
              <a:spcBef>
                <a:spcPts val="2933"/>
              </a:spcBef>
              <a:buClr>
                <a:srgbClr val="000000"/>
              </a:buClr>
              <a:buSzPts val="2300"/>
              <a:buFont typeface="Helvetica Neue"/>
              <a:buChar char="•"/>
            </a:pPr>
            <a:r>
              <a:rPr lang="en" sz="2399">
                <a:latin typeface="Helvetica Neue"/>
                <a:ea typeface="Helvetica Neue"/>
                <a:cs typeface="Helvetica Neue"/>
                <a:sym typeface="Helvetica Neue"/>
              </a:rPr>
              <a:t>Count transitions &amp; transversions called per sample</a:t>
            </a:r>
            <a:endParaRPr sz="667"/>
          </a:p>
        </p:txBody>
      </p:sp>
      <p:grpSp>
        <p:nvGrpSpPr>
          <p:cNvPr id="309" name="Google Shape;309;p53"/>
          <p:cNvGrpSpPr/>
          <p:nvPr/>
        </p:nvGrpSpPr>
        <p:grpSpPr>
          <a:xfrm>
            <a:off x="407306" y="1372248"/>
            <a:ext cx="5555166" cy="790470"/>
            <a:chOff x="0" y="0"/>
            <a:chExt cx="11113224" cy="1581350"/>
          </a:xfrm>
        </p:grpSpPr>
        <p:sp>
          <p:nvSpPr>
            <p:cNvPr id="310" name="Google Shape;310;p53"/>
            <p:cNvSpPr/>
            <p:nvPr/>
          </p:nvSpPr>
          <p:spPr>
            <a:xfrm>
              <a:off x="0" y="0"/>
              <a:ext cx="11113224" cy="1581350"/>
            </a:xfrm>
            <a:prstGeom prst="roundRect">
              <a:avLst>
                <a:gd name="adj" fmla="val 13999"/>
              </a:avLst>
            </a:prstGeom>
            <a:solidFill>
              <a:srgbClr val="B2FAA1"/>
            </a:solidFill>
            <a:ln>
              <a:noFill/>
            </a:ln>
          </p:spPr>
          <p:txBody>
            <a:bodyPr spcFirstLastPara="1" wrap="square" lIns="0" tIns="0" rIns="0" bIns="0" anchor="ctr" anchorCtr="0">
              <a:noAutofit/>
            </a:bodyPr>
            <a:lstStyle/>
            <a:p>
              <a:pPr algn="ctr">
                <a:buClr>
                  <a:srgbClr val="000000"/>
                </a:buClr>
                <a:buSzPts val="1800"/>
              </a:pPr>
              <a:endParaRPr sz="2399" b="1">
                <a:latin typeface="Helvetica Neue"/>
                <a:ea typeface="Helvetica Neue"/>
                <a:cs typeface="Helvetica Neue"/>
                <a:sym typeface="Helvetica Neue"/>
              </a:endParaRPr>
            </a:p>
          </p:txBody>
        </p:sp>
        <p:sp>
          <p:nvSpPr>
            <p:cNvPr id="311" name="Google Shape;311;p53"/>
            <p:cNvSpPr txBox="1"/>
            <p:nvPr/>
          </p:nvSpPr>
          <p:spPr>
            <a:xfrm>
              <a:off x="64837" y="431216"/>
              <a:ext cx="10983550" cy="718918"/>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b="1">
                  <a:latin typeface="Helvetica Neue"/>
                  <a:ea typeface="Helvetica Neue"/>
                  <a:cs typeface="Helvetica Neue"/>
                  <a:sym typeface="Helvetica Neue"/>
                </a:rPr>
                <a:t>Data slinging</a:t>
              </a:r>
              <a:endParaRPr sz="667"/>
            </a:p>
          </p:txBody>
        </p:sp>
      </p:grpSp>
      <p:grpSp>
        <p:nvGrpSpPr>
          <p:cNvPr id="312" name="Google Shape;312;p53"/>
          <p:cNvGrpSpPr/>
          <p:nvPr/>
        </p:nvGrpSpPr>
        <p:grpSpPr>
          <a:xfrm>
            <a:off x="6226354" y="1372248"/>
            <a:ext cx="5555166" cy="751231"/>
            <a:chOff x="0" y="0"/>
            <a:chExt cx="11113224" cy="1502852"/>
          </a:xfrm>
        </p:grpSpPr>
        <p:sp>
          <p:nvSpPr>
            <p:cNvPr id="313" name="Google Shape;313;p53"/>
            <p:cNvSpPr/>
            <p:nvPr/>
          </p:nvSpPr>
          <p:spPr>
            <a:xfrm>
              <a:off x="0" y="0"/>
              <a:ext cx="11113224" cy="1502852"/>
            </a:xfrm>
            <a:prstGeom prst="roundRect">
              <a:avLst>
                <a:gd name="adj" fmla="val 14730"/>
              </a:avLst>
            </a:prstGeom>
            <a:solidFill>
              <a:srgbClr val="D5D5D5"/>
            </a:solidFill>
            <a:ln>
              <a:noFill/>
            </a:ln>
          </p:spPr>
          <p:txBody>
            <a:bodyPr spcFirstLastPara="1" wrap="square" lIns="0" tIns="0" rIns="0" bIns="0" anchor="ctr" anchorCtr="0">
              <a:noAutofit/>
            </a:bodyPr>
            <a:lstStyle/>
            <a:p>
              <a:pPr algn="ctr">
                <a:buClr>
                  <a:srgbClr val="5E5E5E"/>
                </a:buClr>
                <a:buSzPts val="1800"/>
              </a:pPr>
              <a:endParaRPr sz="2399">
                <a:solidFill>
                  <a:srgbClr val="5E5E5E"/>
                </a:solidFill>
                <a:latin typeface="Helvetica Neue"/>
                <a:ea typeface="Helvetica Neue"/>
                <a:cs typeface="Helvetica Neue"/>
                <a:sym typeface="Helvetica Neue"/>
              </a:endParaRPr>
            </a:p>
          </p:txBody>
        </p:sp>
        <p:sp>
          <p:nvSpPr>
            <p:cNvPr id="314" name="Google Shape;314;p53"/>
            <p:cNvSpPr txBox="1"/>
            <p:nvPr/>
          </p:nvSpPr>
          <p:spPr>
            <a:xfrm>
              <a:off x="64836" y="398010"/>
              <a:ext cx="10983552" cy="706832"/>
            </a:xfrm>
            <a:prstGeom prst="rect">
              <a:avLst/>
            </a:prstGeom>
            <a:noFill/>
            <a:ln>
              <a:noFill/>
            </a:ln>
          </p:spPr>
          <p:txBody>
            <a:bodyPr spcFirstLastPara="1" wrap="square" lIns="0" tIns="0" rIns="0" bIns="0" anchor="ctr" anchorCtr="0">
              <a:noAutofit/>
            </a:bodyPr>
            <a:lstStyle/>
            <a:p>
              <a:pPr algn="ctr">
                <a:buClr>
                  <a:srgbClr val="5E5E5E"/>
                </a:buClr>
                <a:buSzPts val="1800"/>
              </a:pPr>
              <a:r>
                <a:rPr lang="en" sz="2399">
                  <a:solidFill>
                    <a:srgbClr val="5E5E5E"/>
                  </a:solidFill>
                  <a:latin typeface="Helvetica Neue"/>
                  <a:ea typeface="Helvetica Neue"/>
                  <a:cs typeface="Helvetica Neue"/>
                  <a:sym typeface="Helvetica Neue"/>
                </a:rPr>
                <a:t>Analytical toolbox</a:t>
              </a:r>
              <a:endParaRPr sz="667"/>
            </a:p>
          </p:txBody>
        </p:sp>
      </p:grpSp>
      <p:sp>
        <p:nvSpPr>
          <p:cNvPr id="315" name="Google Shape;315;p53"/>
          <p:cNvSpPr/>
          <p:nvPr/>
        </p:nvSpPr>
        <p:spPr>
          <a:xfrm>
            <a:off x="407306" y="1987096"/>
            <a:ext cx="11374215" cy="660229"/>
          </a:xfrm>
          <a:prstGeom prst="roundRect">
            <a:avLst>
              <a:gd name="adj" fmla="val 16760"/>
            </a:avLst>
          </a:prstGeom>
          <a:solidFill>
            <a:srgbClr val="B2FAA1"/>
          </a:solidFill>
          <a:ln>
            <a:noFill/>
          </a:ln>
        </p:spPr>
        <p:txBody>
          <a:bodyPr spcFirstLastPara="1" wrap="square" lIns="0" tIns="0" rIns="0" bIns="0" anchor="ctr" anchorCtr="0">
            <a:noAutofit/>
          </a:bodyPr>
          <a:lstStyle/>
          <a:p>
            <a:pPr algn="ctr">
              <a:buClr>
                <a:srgbClr val="929292"/>
              </a:buClr>
              <a:buSzPts val="1800"/>
            </a:pPr>
            <a:endParaRPr sz="2399">
              <a:solidFill>
                <a:srgbClr val="929292"/>
              </a:solidFill>
              <a:latin typeface="Helvetica Neue"/>
              <a:ea typeface="Helvetica Neue"/>
              <a:cs typeface="Helvetica Neue"/>
              <a:sym typeface="Helvetica Neue"/>
            </a:endParaRPr>
          </a:p>
        </p:txBody>
      </p:sp>
      <p:sp>
        <p:nvSpPr>
          <p:cNvPr id="316" name="Google Shape;316;p53"/>
          <p:cNvSpPr txBox="1">
            <a:spLocks noGrp="1"/>
          </p:cNvSpPr>
          <p:nvPr>
            <p:ph type="title"/>
          </p:nvPr>
        </p:nvSpPr>
        <p:spPr>
          <a:xfrm>
            <a:off x="844331" y="178647"/>
            <a:ext cx="10500165" cy="1142702"/>
          </a:xfrm>
          <a:prstGeom prst="rect">
            <a:avLst/>
          </a:prstGeom>
          <a:noFill/>
          <a:ln>
            <a:noFill/>
          </a:ln>
        </p:spPr>
        <p:txBody>
          <a:bodyPr spcFirstLastPara="1" wrap="square" lIns="25393" tIns="25393" rIns="25393" bIns="25393" anchor="ctr" anchorCtr="0">
            <a:noAutofit/>
          </a:bodyPr>
          <a:lstStyle/>
          <a:p>
            <a:pPr>
              <a:buSzPts val="3700"/>
            </a:pPr>
            <a:r>
              <a:rPr lang="en" sz="4932"/>
              <a:t>Hail as a data science library</a:t>
            </a:r>
            <a:endParaRPr sz="667"/>
          </a:p>
        </p:txBody>
      </p:sp>
    </p:spTree>
    <p:extLst>
      <p:ext uri="{BB962C8B-B14F-4D97-AF65-F5344CB8AC3E}">
        <p14:creationId xmlns:p14="http://schemas.microsoft.com/office/powerpoint/2010/main" val="220530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4"/>
          <p:cNvSpPr txBox="1">
            <a:spLocks noGrp="1"/>
          </p:cNvSpPr>
          <p:nvPr>
            <p:ph type="body" idx="1"/>
          </p:nvPr>
        </p:nvSpPr>
        <p:spPr>
          <a:xfrm>
            <a:off x="352202" y="2925606"/>
            <a:ext cx="5747940" cy="3739807"/>
          </a:xfrm>
          <a:prstGeom prst="rect">
            <a:avLst/>
          </a:prstGeom>
          <a:noFill/>
          <a:ln>
            <a:noFill/>
          </a:ln>
        </p:spPr>
        <p:txBody>
          <a:bodyPr spcFirstLastPara="1" wrap="square" lIns="25393" tIns="25393" rIns="25393" bIns="25393" anchor="t" anchorCtr="0">
            <a:noAutofit/>
          </a:bodyPr>
          <a:lstStyle/>
          <a:p>
            <a:pPr marL="321653" indent="-287795">
              <a:spcBef>
                <a:spcPts val="0"/>
              </a:spcBef>
              <a:buClr>
                <a:srgbClr val="929292"/>
              </a:buClr>
              <a:buSzPts val="1800"/>
            </a:pPr>
            <a:r>
              <a:rPr lang="en">
                <a:solidFill>
                  <a:srgbClr val="929292"/>
                </a:solidFill>
              </a:rPr>
              <a:t>Read and write common formats</a:t>
            </a:r>
            <a:endParaRPr/>
          </a:p>
          <a:p>
            <a:pPr marL="321653" indent="-287795">
              <a:buClr>
                <a:srgbClr val="929292"/>
              </a:buClr>
              <a:buSzPts val="1800"/>
            </a:pPr>
            <a:r>
              <a:rPr lang="en">
                <a:solidFill>
                  <a:srgbClr val="929292"/>
                </a:solidFill>
              </a:rPr>
              <a:t>Filter, group, aggregate</a:t>
            </a:r>
            <a:endParaRPr/>
          </a:p>
          <a:p>
            <a:pPr marL="321653" indent="-287795">
              <a:buSzPts val="1800"/>
            </a:pPr>
            <a:r>
              <a:rPr lang="en" b="1"/>
              <a:t>Annotation</a:t>
            </a:r>
            <a:endParaRPr/>
          </a:p>
          <a:p>
            <a:pPr marL="321653" indent="-287795">
              <a:buClr>
                <a:srgbClr val="929292"/>
              </a:buClr>
              <a:buSzPts val="1800"/>
            </a:pPr>
            <a:r>
              <a:rPr lang="en">
                <a:solidFill>
                  <a:srgbClr val="929292"/>
                </a:solidFill>
              </a:rPr>
              <a:t>Visualization</a:t>
            </a:r>
            <a:endParaRPr/>
          </a:p>
        </p:txBody>
      </p:sp>
      <p:sp>
        <p:nvSpPr>
          <p:cNvPr id="322" name="Google Shape;322;p54"/>
          <p:cNvSpPr txBox="1"/>
          <p:nvPr/>
        </p:nvSpPr>
        <p:spPr>
          <a:xfrm>
            <a:off x="6129967" y="2925606"/>
            <a:ext cx="5747940" cy="3739807"/>
          </a:xfrm>
          <a:prstGeom prst="rect">
            <a:avLst/>
          </a:prstGeom>
          <a:noFill/>
          <a:ln>
            <a:noFill/>
          </a:ln>
        </p:spPr>
        <p:txBody>
          <a:bodyPr spcFirstLastPara="1" wrap="square" lIns="25393" tIns="25393" rIns="25393" bIns="25393" anchor="t" anchorCtr="0">
            <a:noAutofit/>
          </a:bodyPr>
          <a:lstStyle/>
          <a:p>
            <a:pPr marL="321653" indent="-330117">
              <a:buClr>
                <a:srgbClr val="000000"/>
              </a:buClr>
              <a:buSzPts val="2300"/>
              <a:buFont typeface="Helvetica Neue"/>
              <a:buChar char="•"/>
            </a:pPr>
            <a:r>
              <a:rPr lang="en" sz="2399" dirty="0">
                <a:latin typeface="Helvetica Neue"/>
                <a:ea typeface="Helvetica Neue"/>
                <a:cs typeface="Helvetica Neue"/>
                <a:sym typeface="Helvetica Neue"/>
              </a:rPr>
              <a:t>Built-in wrappers for VEP, Nirvana</a:t>
            </a:r>
            <a:endParaRPr sz="667" dirty="0"/>
          </a:p>
          <a:p>
            <a:pPr marL="321653" indent="-330117">
              <a:spcBef>
                <a:spcPts val="2933"/>
              </a:spcBef>
              <a:buClr>
                <a:srgbClr val="000000"/>
              </a:buClr>
              <a:buSzPts val="2300"/>
              <a:buFont typeface="Helvetica Neue"/>
              <a:buChar char="•"/>
            </a:pPr>
            <a:r>
              <a:rPr lang="en" sz="2399" dirty="0">
                <a:latin typeface="Helvetica Neue"/>
                <a:ea typeface="Helvetica Neue"/>
                <a:cs typeface="Helvetica Neue"/>
                <a:sym typeface="Helvetica Neue"/>
              </a:rPr>
              <a:t>Join with annotations by variant, locus, interval, gene</a:t>
            </a:r>
            <a:endParaRPr sz="667" dirty="0"/>
          </a:p>
          <a:p>
            <a:pPr marL="321653" indent="-330117">
              <a:spcBef>
                <a:spcPts val="2933"/>
              </a:spcBef>
              <a:buClr>
                <a:srgbClr val="000000"/>
              </a:buClr>
              <a:buSzPts val="2300"/>
              <a:buFont typeface="Helvetica Neue"/>
              <a:buChar char="•"/>
            </a:pPr>
            <a:r>
              <a:rPr lang="en" sz="2399" b="1" dirty="0" err="1">
                <a:latin typeface="Courier New"/>
                <a:ea typeface="Courier New"/>
                <a:cs typeface="Courier New"/>
                <a:sym typeface="Courier New"/>
              </a:rPr>
              <a:t>ReferenceGenome</a:t>
            </a:r>
            <a:r>
              <a:rPr lang="en" sz="2399" dirty="0">
                <a:latin typeface="Helvetica Neue"/>
                <a:ea typeface="Helvetica Neue"/>
                <a:cs typeface="Helvetica Neue"/>
                <a:sym typeface="Helvetica Neue"/>
              </a:rPr>
              <a:t> is a first-class concept, for all our sanity</a:t>
            </a:r>
            <a:endParaRPr sz="2399" dirty="0">
              <a:latin typeface="Helvetica Neue"/>
              <a:ea typeface="Helvetica Neue"/>
              <a:cs typeface="Helvetica Neue"/>
              <a:sym typeface="Helvetica Neue"/>
            </a:endParaRPr>
          </a:p>
          <a:p>
            <a:pPr marL="321653" indent="-287795">
              <a:spcBef>
                <a:spcPts val="2933"/>
              </a:spcBef>
              <a:buSzPts val="1800"/>
              <a:buFont typeface="Helvetica Neue"/>
              <a:buChar char="•"/>
            </a:pPr>
            <a:r>
              <a:rPr lang="en" sz="2399" dirty="0">
                <a:latin typeface="Helvetica Neue"/>
                <a:ea typeface="Helvetica Neue"/>
                <a:cs typeface="Helvetica Neue"/>
                <a:sym typeface="Helvetica Neue"/>
              </a:rPr>
              <a:t>Annotation database</a:t>
            </a:r>
            <a:endParaRPr sz="2399" dirty="0">
              <a:latin typeface="Helvetica Neue"/>
              <a:ea typeface="Helvetica Neue"/>
              <a:cs typeface="Helvetica Neue"/>
              <a:sym typeface="Helvetica Neue"/>
            </a:endParaRPr>
          </a:p>
        </p:txBody>
      </p:sp>
      <p:grpSp>
        <p:nvGrpSpPr>
          <p:cNvPr id="323" name="Google Shape;323;p54"/>
          <p:cNvGrpSpPr/>
          <p:nvPr/>
        </p:nvGrpSpPr>
        <p:grpSpPr>
          <a:xfrm>
            <a:off x="407306" y="1372248"/>
            <a:ext cx="5555166" cy="790470"/>
            <a:chOff x="0" y="0"/>
            <a:chExt cx="11113224" cy="1581350"/>
          </a:xfrm>
        </p:grpSpPr>
        <p:sp>
          <p:nvSpPr>
            <p:cNvPr id="324" name="Google Shape;324;p54"/>
            <p:cNvSpPr/>
            <p:nvPr/>
          </p:nvSpPr>
          <p:spPr>
            <a:xfrm>
              <a:off x="0" y="0"/>
              <a:ext cx="11113224" cy="1581350"/>
            </a:xfrm>
            <a:prstGeom prst="roundRect">
              <a:avLst>
                <a:gd name="adj" fmla="val 13999"/>
              </a:avLst>
            </a:prstGeom>
            <a:solidFill>
              <a:srgbClr val="B2FAA1"/>
            </a:solidFill>
            <a:ln>
              <a:noFill/>
            </a:ln>
          </p:spPr>
          <p:txBody>
            <a:bodyPr spcFirstLastPara="1" wrap="square" lIns="0" tIns="0" rIns="0" bIns="0" anchor="ctr" anchorCtr="0">
              <a:noAutofit/>
            </a:bodyPr>
            <a:lstStyle/>
            <a:p>
              <a:pPr algn="ctr">
                <a:buClr>
                  <a:srgbClr val="000000"/>
                </a:buClr>
                <a:buSzPts val="1800"/>
              </a:pPr>
              <a:endParaRPr sz="2399" b="1">
                <a:latin typeface="Helvetica Neue"/>
                <a:ea typeface="Helvetica Neue"/>
                <a:cs typeface="Helvetica Neue"/>
                <a:sym typeface="Helvetica Neue"/>
              </a:endParaRPr>
            </a:p>
          </p:txBody>
        </p:sp>
        <p:sp>
          <p:nvSpPr>
            <p:cNvPr id="325" name="Google Shape;325;p54"/>
            <p:cNvSpPr txBox="1"/>
            <p:nvPr/>
          </p:nvSpPr>
          <p:spPr>
            <a:xfrm>
              <a:off x="64837" y="431216"/>
              <a:ext cx="10983550" cy="718918"/>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b="1">
                  <a:latin typeface="Helvetica Neue"/>
                  <a:ea typeface="Helvetica Neue"/>
                  <a:cs typeface="Helvetica Neue"/>
                  <a:sym typeface="Helvetica Neue"/>
                </a:rPr>
                <a:t>Data slinging</a:t>
              </a:r>
              <a:endParaRPr sz="667"/>
            </a:p>
          </p:txBody>
        </p:sp>
      </p:grpSp>
      <p:grpSp>
        <p:nvGrpSpPr>
          <p:cNvPr id="326" name="Google Shape;326;p54"/>
          <p:cNvGrpSpPr/>
          <p:nvPr/>
        </p:nvGrpSpPr>
        <p:grpSpPr>
          <a:xfrm>
            <a:off x="6226354" y="1372248"/>
            <a:ext cx="5555166" cy="751231"/>
            <a:chOff x="0" y="0"/>
            <a:chExt cx="11113224" cy="1502852"/>
          </a:xfrm>
        </p:grpSpPr>
        <p:sp>
          <p:nvSpPr>
            <p:cNvPr id="327" name="Google Shape;327;p54"/>
            <p:cNvSpPr/>
            <p:nvPr/>
          </p:nvSpPr>
          <p:spPr>
            <a:xfrm>
              <a:off x="0" y="0"/>
              <a:ext cx="11113224" cy="1502852"/>
            </a:xfrm>
            <a:prstGeom prst="roundRect">
              <a:avLst>
                <a:gd name="adj" fmla="val 14730"/>
              </a:avLst>
            </a:prstGeom>
            <a:solidFill>
              <a:srgbClr val="D5D5D5"/>
            </a:solidFill>
            <a:ln>
              <a:noFill/>
            </a:ln>
          </p:spPr>
          <p:txBody>
            <a:bodyPr spcFirstLastPara="1" wrap="square" lIns="0" tIns="0" rIns="0" bIns="0" anchor="ctr" anchorCtr="0">
              <a:noAutofit/>
            </a:bodyPr>
            <a:lstStyle/>
            <a:p>
              <a:pPr algn="ctr">
                <a:buClr>
                  <a:srgbClr val="5E5E5E"/>
                </a:buClr>
                <a:buSzPts val="1800"/>
              </a:pPr>
              <a:endParaRPr sz="2399">
                <a:solidFill>
                  <a:srgbClr val="5E5E5E"/>
                </a:solidFill>
                <a:latin typeface="Helvetica Neue"/>
                <a:ea typeface="Helvetica Neue"/>
                <a:cs typeface="Helvetica Neue"/>
                <a:sym typeface="Helvetica Neue"/>
              </a:endParaRPr>
            </a:p>
          </p:txBody>
        </p:sp>
        <p:sp>
          <p:nvSpPr>
            <p:cNvPr id="328" name="Google Shape;328;p54"/>
            <p:cNvSpPr txBox="1"/>
            <p:nvPr/>
          </p:nvSpPr>
          <p:spPr>
            <a:xfrm>
              <a:off x="64836" y="398010"/>
              <a:ext cx="10983552" cy="706832"/>
            </a:xfrm>
            <a:prstGeom prst="rect">
              <a:avLst/>
            </a:prstGeom>
            <a:noFill/>
            <a:ln>
              <a:noFill/>
            </a:ln>
          </p:spPr>
          <p:txBody>
            <a:bodyPr spcFirstLastPara="1" wrap="square" lIns="0" tIns="0" rIns="0" bIns="0" anchor="ctr" anchorCtr="0">
              <a:noAutofit/>
            </a:bodyPr>
            <a:lstStyle/>
            <a:p>
              <a:pPr algn="ctr">
                <a:buClr>
                  <a:srgbClr val="5E5E5E"/>
                </a:buClr>
                <a:buSzPts val="1800"/>
              </a:pPr>
              <a:r>
                <a:rPr lang="en" sz="2399">
                  <a:solidFill>
                    <a:srgbClr val="5E5E5E"/>
                  </a:solidFill>
                  <a:latin typeface="Helvetica Neue"/>
                  <a:ea typeface="Helvetica Neue"/>
                  <a:cs typeface="Helvetica Neue"/>
                  <a:sym typeface="Helvetica Neue"/>
                </a:rPr>
                <a:t>Analytical toolbox</a:t>
              </a:r>
              <a:endParaRPr sz="667"/>
            </a:p>
          </p:txBody>
        </p:sp>
      </p:grpSp>
      <p:sp>
        <p:nvSpPr>
          <p:cNvPr id="329" name="Google Shape;329;p54"/>
          <p:cNvSpPr/>
          <p:nvPr/>
        </p:nvSpPr>
        <p:spPr>
          <a:xfrm>
            <a:off x="407306" y="1987096"/>
            <a:ext cx="11374215" cy="660229"/>
          </a:xfrm>
          <a:prstGeom prst="roundRect">
            <a:avLst>
              <a:gd name="adj" fmla="val 16760"/>
            </a:avLst>
          </a:prstGeom>
          <a:solidFill>
            <a:srgbClr val="B2FAA1"/>
          </a:solidFill>
          <a:ln>
            <a:noFill/>
          </a:ln>
        </p:spPr>
        <p:txBody>
          <a:bodyPr spcFirstLastPara="1" wrap="square" lIns="0" tIns="0" rIns="0" bIns="0" anchor="ctr" anchorCtr="0">
            <a:noAutofit/>
          </a:bodyPr>
          <a:lstStyle/>
          <a:p>
            <a:pPr algn="ctr">
              <a:buClr>
                <a:srgbClr val="929292"/>
              </a:buClr>
              <a:buSzPts val="1800"/>
            </a:pPr>
            <a:endParaRPr sz="2399">
              <a:solidFill>
                <a:srgbClr val="929292"/>
              </a:solidFill>
              <a:latin typeface="Helvetica Neue"/>
              <a:ea typeface="Helvetica Neue"/>
              <a:cs typeface="Helvetica Neue"/>
              <a:sym typeface="Helvetica Neue"/>
            </a:endParaRPr>
          </a:p>
        </p:txBody>
      </p:sp>
      <p:sp>
        <p:nvSpPr>
          <p:cNvPr id="330" name="Google Shape;330;p54"/>
          <p:cNvSpPr txBox="1">
            <a:spLocks noGrp="1"/>
          </p:cNvSpPr>
          <p:nvPr>
            <p:ph type="title"/>
          </p:nvPr>
        </p:nvSpPr>
        <p:spPr>
          <a:xfrm>
            <a:off x="844331" y="178647"/>
            <a:ext cx="10500165" cy="1142702"/>
          </a:xfrm>
          <a:prstGeom prst="rect">
            <a:avLst/>
          </a:prstGeom>
          <a:noFill/>
          <a:ln>
            <a:noFill/>
          </a:ln>
        </p:spPr>
        <p:txBody>
          <a:bodyPr spcFirstLastPara="1" wrap="square" lIns="25393" tIns="25393" rIns="25393" bIns="25393" anchor="ctr" anchorCtr="0">
            <a:noAutofit/>
          </a:bodyPr>
          <a:lstStyle/>
          <a:p>
            <a:pPr>
              <a:buSzPts val="3700"/>
            </a:pPr>
            <a:r>
              <a:rPr lang="en" sz="4932"/>
              <a:t>Hail as a data science library</a:t>
            </a:r>
            <a:endParaRPr sz="667"/>
          </a:p>
        </p:txBody>
      </p:sp>
    </p:spTree>
    <p:extLst>
      <p:ext uri="{BB962C8B-B14F-4D97-AF65-F5344CB8AC3E}">
        <p14:creationId xmlns:p14="http://schemas.microsoft.com/office/powerpoint/2010/main" val="3669186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a:spLocks noGrp="1"/>
          </p:cNvSpPr>
          <p:nvPr>
            <p:ph type="body" idx="1"/>
          </p:nvPr>
        </p:nvSpPr>
        <p:spPr>
          <a:xfrm>
            <a:off x="352202" y="2925606"/>
            <a:ext cx="5747940" cy="3739807"/>
          </a:xfrm>
          <a:prstGeom prst="rect">
            <a:avLst/>
          </a:prstGeom>
          <a:noFill/>
          <a:ln>
            <a:noFill/>
          </a:ln>
        </p:spPr>
        <p:txBody>
          <a:bodyPr spcFirstLastPara="1" wrap="square" lIns="25393" tIns="25393" rIns="25393" bIns="25393" anchor="t" anchorCtr="0">
            <a:noAutofit/>
          </a:bodyPr>
          <a:lstStyle/>
          <a:p>
            <a:pPr marL="321653" indent="-287795">
              <a:spcBef>
                <a:spcPts val="0"/>
              </a:spcBef>
              <a:buClr>
                <a:srgbClr val="929292"/>
              </a:buClr>
              <a:buSzPts val="1800"/>
            </a:pPr>
            <a:r>
              <a:rPr lang="en">
                <a:solidFill>
                  <a:srgbClr val="929292"/>
                </a:solidFill>
              </a:rPr>
              <a:t>Read and write common formats</a:t>
            </a:r>
            <a:endParaRPr/>
          </a:p>
          <a:p>
            <a:pPr marL="321653" indent="-287795">
              <a:buClr>
                <a:srgbClr val="929292"/>
              </a:buClr>
              <a:buSzPts val="1800"/>
            </a:pPr>
            <a:r>
              <a:rPr lang="en">
                <a:solidFill>
                  <a:srgbClr val="929292"/>
                </a:solidFill>
              </a:rPr>
              <a:t>Filter, group, aggregate</a:t>
            </a:r>
            <a:endParaRPr/>
          </a:p>
          <a:p>
            <a:pPr marL="321653" indent="-287795">
              <a:buClr>
                <a:srgbClr val="929292"/>
              </a:buClr>
              <a:buSzPts val="1800"/>
            </a:pPr>
            <a:r>
              <a:rPr lang="en">
                <a:solidFill>
                  <a:srgbClr val="929292"/>
                </a:solidFill>
              </a:rPr>
              <a:t>Annotation</a:t>
            </a:r>
            <a:endParaRPr/>
          </a:p>
          <a:p>
            <a:pPr marL="321653" indent="-287795">
              <a:buSzPts val="1800"/>
            </a:pPr>
            <a:r>
              <a:rPr lang="en" b="1"/>
              <a:t>Visualization</a:t>
            </a:r>
            <a:endParaRPr/>
          </a:p>
        </p:txBody>
      </p:sp>
      <p:grpSp>
        <p:nvGrpSpPr>
          <p:cNvPr id="336" name="Google Shape;336;p55"/>
          <p:cNvGrpSpPr/>
          <p:nvPr/>
        </p:nvGrpSpPr>
        <p:grpSpPr>
          <a:xfrm>
            <a:off x="407306" y="1372248"/>
            <a:ext cx="5555166" cy="790470"/>
            <a:chOff x="0" y="0"/>
            <a:chExt cx="11113224" cy="1581350"/>
          </a:xfrm>
        </p:grpSpPr>
        <p:sp>
          <p:nvSpPr>
            <p:cNvPr id="337" name="Google Shape;337;p55"/>
            <p:cNvSpPr/>
            <p:nvPr/>
          </p:nvSpPr>
          <p:spPr>
            <a:xfrm>
              <a:off x="0" y="0"/>
              <a:ext cx="11113224" cy="1581350"/>
            </a:xfrm>
            <a:prstGeom prst="roundRect">
              <a:avLst>
                <a:gd name="adj" fmla="val 13999"/>
              </a:avLst>
            </a:prstGeom>
            <a:solidFill>
              <a:srgbClr val="B2FAA1"/>
            </a:solidFill>
            <a:ln>
              <a:noFill/>
            </a:ln>
          </p:spPr>
          <p:txBody>
            <a:bodyPr spcFirstLastPara="1" wrap="square" lIns="0" tIns="0" rIns="0" bIns="0" anchor="ctr" anchorCtr="0">
              <a:noAutofit/>
            </a:bodyPr>
            <a:lstStyle/>
            <a:p>
              <a:pPr algn="ctr">
                <a:buClr>
                  <a:srgbClr val="000000"/>
                </a:buClr>
                <a:buSzPts val="1800"/>
              </a:pPr>
              <a:endParaRPr sz="2399" b="1">
                <a:latin typeface="Helvetica Neue"/>
                <a:ea typeface="Helvetica Neue"/>
                <a:cs typeface="Helvetica Neue"/>
                <a:sym typeface="Helvetica Neue"/>
              </a:endParaRPr>
            </a:p>
          </p:txBody>
        </p:sp>
        <p:sp>
          <p:nvSpPr>
            <p:cNvPr id="338" name="Google Shape;338;p55"/>
            <p:cNvSpPr txBox="1"/>
            <p:nvPr/>
          </p:nvSpPr>
          <p:spPr>
            <a:xfrm>
              <a:off x="64837" y="431216"/>
              <a:ext cx="10983550" cy="718918"/>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b="1">
                  <a:latin typeface="Helvetica Neue"/>
                  <a:ea typeface="Helvetica Neue"/>
                  <a:cs typeface="Helvetica Neue"/>
                  <a:sym typeface="Helvetica Neue"/>
                </a:rPr>
                <a:t>Data slinging</a:t>
              </a:r>
              <a:endParaRPr sz="667"/>
            </a:p>
          </p:txBody>
        </p:sp>
      </p:grpSp>
      <p:grpSp>
        <p:nvGrpSpPr>
          <p:cNvPr id="339" name="Google Shape;339;p55"/>
          <p:cNvGrpSpPr/>
          <p:nvPr/>
        </p:nvGrpSpPr>
        <p:grpSpPr>
          <a:xfrm>
            <a:off x="6226354" y="1372248"/>
            <a:ext cx="5555166" cy="751231"/>
            <a:chOff x="0" y="0"/>
            <a:chExt cx="11113224" cy="1502852"/>
          </a:xfrm>
        </p:grpSpPr>
        <p:sp>
          <p:nvSpPr>
            <p:cNvPr id="340" name="Google Shape;340;p55"/>
            <p:cNvSpPr/>
            <p:nvPr/>
          </p:nvSpPr>
          <p:spPr>
            <a:xfrm>
              <a:off x="0" y="0"/>
              <a:ext cx="11113224" cy="1502852"/>
            </a:xfrm>
            <a:prstGeom prst="roundRect">
              <a:avLst>
                <a:gd name="adj" fmla="val 14730"/>
              </a:avLst>
            </a:prstGeom>
            <a:solidFill>
              <a:srgbClr val="D5D5D5"/>
            </a:solidFill>
            <a:ln>
              <a:noFill/>
            </a:ln>
          </p:spPr>
          <p:txBody>
            <a:bodyPr spcFirstLastPara="1" wrap="square" lIns="0" tIns="0" rIns="0" bIns="0" anchor="ctr" anchorCtr="0">
              <a:noAutofit/>
            </a:bodyPr>
            <a:lstStyle/>
            <a:p>
              <a:pPr algn="ctr">
                <a:buClr>
                  <a:srgbClr val="5E5E5E"/>
                </a:buClr>
                <a:buSzPts val="1800"/>
              </a:pPr>
              <a:endParaRPr sz="2399">
                <a:solidFill>
                  <a:srgbClr val="5E5E5E"/>
                </a:solidFill>
                <a:latin typeface="Helvetica Neue"/>
                <a:ea typeface="Helvetica Neue"/>
                <a:cs typeface="Helvetica Neue"/>
                <a:sym typeface="Helvetica Neue"/>
              </a:endParaRPr>
            </a:p>
          </p:txBody>
        </p:sp>
        <p:sp>
          <p:nvSpPr>
            <p:cNvPr id="341" name="Google Shape;341;p55"/>
            <p:cNvSpPr txBox="1"/>
            <p:nvPr/>
          </p:nvSpPr>
          <p:spPr>
            <a:xfrm>
              <a:off x="64836" y="398010"/>
              <a:ext cx="10983552" cy="706832"/>
            </a:xfrm>
            <a:prstGeom prst="rect">
              <a:avLst/>
            </a:prstGeom>
            <a:noFill/>
            <a:ln>
              <a:noFill/>
            </a:ln>
          </p:spPr>
          <p:txBody>
            <a:bodyPr spcFirstLastPara="1" wrap="square" lIns="0" tIns="0" rIns="0" bIns="0" anchor="ctr" anchorCtr="0">
              <a:noAutofit/>
            </a:bodyPr>
            <a:lstStyle/>
            <a:p>
              <a:pPr algn="ctr">
                <a:buClr>
                  <a:srgbClr val="5E5E5E"/>
                </a:buClr>
                <a:buSzPts val="1800"/>
              </a:pPr>
              <a:r>
                <a:rPr lang="en" sz="2399">
                  <a:solidFill>
                    <a:srgbClr val="5E5E5E"/>
                  </a:solidFill>
                  <a:latin typeface="Helvetica Neue"/>
                  <a:ea typeface="Helvetica Neue"/>
                  <a:cs typeface="Helvetica Neue"/>
                  <a:sym typeface="Helvetica Neue"/>
                </a:rPr>
                <a:t>Analytical toolbox</a:t>
              </a:r>
              <a:endParaRPr sz="667"/>
            </a:p>
          </p:txBody>
        </p:sp>
      </p:grpSp>
      <p:sp>
        <p:nvSpPr>
          <p:cNvPr id="342" name="Google Shape;342;p55"/>
          <p:cNvSpPr/>
          <p:nvPr/>
        </p:nvSpPr>
        <p:spPr>
          <a:xfrm>
            <a:off x="407306" y="1987096"/>
            <a:ext cx="11374215" cy="660229"/>
          </a:xfrm>
          <a:prstGeom prst="roundRect">
            <a:avLst>
              <a:gd name="adj" fmla="val 16760"/>
            </a:avLst>
          </a:prstGeom>
          <a:solidFill>
            <a:srgbClr val="B2FAA1"/>
          </a:solidFill>
          <a:ln>
            <a:noFill/>
          </a:ln>
        </p:spPr>
        <p:txBody>
          <a:bodyPr spcFirstLastPara="1" wrap="square" lIns="0" tIns="0" rIns="0" bIns="0" anchor="ctr" anchorCtr="0">
            <a:noAutofit/>
          </a:bodyPr>
          <a:lstStyle/>
          <a:p>
            <a:pPr algn="ctr">
              <a:buClr>
                <a:srgbClr val="929292"/>
              </a:buClr>
              <a:buSzPts val="1800"/>
            </a:pPr>
            <a:endParaRPr sz="2399">
              <a:solidFill>
                <a:srgbClr val="929292"/>
              </a:solidFill>
              <a:latin typeface="Helvetica Neue"/>
              <a:ea typeface="Helvetica Neue"/>
              <a:cs typeface="Helvetica Neue"/>
              <a:sym typeface="Helvetica Neue"/>
            </a:endParaRPr>
          </a:p>
        </p:txBody>
      </p:sp>
      <p:grpSp>
        <p:nvGrpSpPr>
          <p:cNvPr id="343" name="Google Shape;343;p55"/>
          <p:cNvGrpSpPr/>
          <p:nvPr/>
        </p:nvGrpSpPr>
        <p:grpSpPr>
          <a:xfrm>
            <a:off x="6916199" y="2728550"/>
            <a:ext cx="3976451" cy="3936875"/>
            <a:chOff x="-19" y="-8"/>
            <a:chExt cx="7954972" cy="7875800"/>
          </a:xfrm>
        </p:grpSpPr>
        <p:pic>
          <p:nvPicPr>
            <p:cNvPr id="344" name="Google Shape;344;p55" descr="Image"/>
            <p:cNvPicPr preferRelativeResize="0"/>
            <p:nvPr/>
          </p:nvPicPr>
          <p:blipFill rotWithShape="1">
            <a:blip r:embed="rId3">
              <a:alphaModFix/>
            </a:blip>
            <a:srcRect/>
            <a:stretch/>
          </p:blipFill>
          <p:spPr>
            <a:xfrm>
              <a:off x="-19" y="-8"/>
              <a:ext cx="7954972" cy="7875800"/>
            </a:xfrm>
            <a:prstGeom prst="rect">
              <a:avLst/>
            </a:prstGeom>
            <a:noFill/>
            <a:ln w="9525" cap="flat" cmpd="sng">
              <a:solidFill>
                <a:srgbClr val="000000"/>
              </a:solidFill>
              <a:prstDash val="solid"/>
              <a:miter lim="400000"/>
              <a:headEnd type="none" w="sm" len="sm"/>
              <a:tailEnd type="none" w="sm" len="sm"/>
            </a:ln>
          </p:spPr>
        </p:pic>
        <p:sp>
          <p:nvSpPr>
            <p:cNvPr id="345" name="Google Shape;345;p55"/>
            <p:cNvSpPr/>
            <p:nvPr/>
          </p:nvSpPr>
          <p:spPr>
            <a:xfrm>
              <a:off x="544714" y="1737378"/>
              <a:ext cx="5524756" cy="279548"/>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grpSp>
      <p:sp>
        <p:nvSpPr>
          <p:cNvPr id="346" name="Google Shape;346;p55"/>
          <p:cNvSpPr txBox="1">
            <a:spLocks noGrp="1"/>
          </p:cNvSpPr>
          <p:nvPr>
            <p:ph type="title"/>
          </p:nvPr>
        </p:nvSpPr>
        <p:spPr>
          <a:xfrm>
            <a:off x="844331" y="178647"/>
            <a:ext cx="10500165" cy="1142702"/>
          </a:xfrm>
          <a:prstGeom prst="rect">
            <a:avLst/>
          </a:prstGeom>
          <a:noFill/>
          <a:ln>
            <a:noFill/>
          </a:ln>
        </p:spPr>
        <p:txBody>
          <a:bodyPr spcFirstLastPara="1" wrap="square" lIns="25393" tIns="25393" rIns="25393" bIns="25393" anchor="ctr" anchorCtr="0">
            <a:noAutofit/>
          </a:bodyPr>
          <a:lstStyle/>
          <a:p>
            <a:pPr>
              <a:buSzPts val="3700"/>
            </a:pPr>
            <a:r>
              <a:rPr lang="en" sz="4932"/>
              <a:t>Hail as a data science library</a:t>
            </a:r>
            <a:endParaRPr sz="667"/>
          </a:p>
        </p:txBody>
      </p:sp>
    </p:spTree>
    <p:extLst>
      <p:ext uri="{BB962C8B-B14F-4D97-AF65-F5344CB8AC3E}">
        <p14:creationId xmlns:p14="http://schemas.microsoft.com/office/powerpoint/2010/main" val="4160736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647531" y="3245743"/>
            <a:ext cx="10976400" cy="564300"/>
          </a:xfrm>
          <a:prstGeom prst="rect">
            <a:avLst/>
          </a:prstGeom>
        </p:spPr>
        <p:txBody>
          <a:bodyPr wrap="square" lIns="91425" tIns="91425" rIns="91425" bIns="91425" anchor="b" anchorCtr="0">
            <a:noAutofit/>
          </a:bodyPr>
          <a:lstStyle/>
          <a:p>
            <a:pPr lvl="0" algn="ctr"/>
            <a:r>
              <a:rPr lang="en-US" b="1" dirty="0">
                <a:solidFill>
                  <a:schemeClr val="accent1">
                    <a:lumMod val="50000"/>
                  </a:schemeClr>
                </a:solidFill>
              </a:rPr>
              <a:t>Scalable Genomics for Common Variants</a:t>
            </a:r>
            <a:endParaRPr b="1" dirty="0">
              <a:solidFill>
                <a:schemeClr val="accent1">
                  <a:lumMod val="50000"/>
                </a:schemeClr>
              </a:solidFill>
            </a:endParaRPr>
          </a:p>
        </p:txBody>
      </p:sp>
      <p:sp>
        <p:nvSpPr>
          <p:cNvPr id="78" name="Shape 78"/>
          <p:cNvSpPr txBox="1">
            <a:spLocks noGrp="1"/>
          </p:cNvSpPr>
          <p:nvPr>
            <p:ph type="body" idx="1"/>
          </p:nvPr>
        </p:nvSpPr>
        <p:spPr>
          <a:xfrm>
            <a:off x="647531" y="4149975"/>
            <a:ext cx="10976400" cy="369300"/>
          </a:xfrm>
          <a:prstGeom prst="rect">
            <a:avLst/>
          </a:prstGeom>
        </p:spPr>
        <p:txBody>
          <a:bodyPr wrap="square" lIns="91425" tIns="91425" rIns="91425" bIns="91425" anchor="t" anchorCtr="0">
            <a:noAutofit/>
          </a:bodyPr>
          <a:lstStyle/>
          <a:p>
            <a:pPr lvl="0" algn="ctr"/>
            <a:r>
              <a:rPr lang="en-US" sz="3200" b="1" dirty="0"/>
              <a:t>ATGU Welcome Workshop</a:t>
            </a:r>
          </a:p>
          <a:p>
            <a:pPr lvl="0" algn="ctr"/>
            <a:r>
              <a:rPr lang="en-US" sz="2800" dirty="0"/>
              <a:t>July 24</a:t>
            </a:r>
            <a:r>
              <a:rPr lang="en-US" sz="2800" baseline="30000" dirty="0"/>
              <a:t>th</a:t>
            </a:r>
            <a:r>
              <a:rPr lang="en-US" sz="2800" dirty="0"/>
              <a:t>, 2020</a:t>
            </a:r>
          </a:p>
          <a:p>
            <a:pPr lvl="0" algn="ctr"/>
            <a:r>
              <a:rPr lang="en-US" dirty="0"/>
              <a:t>10:00 – 12:00 PM (EST)</a:t>
            </a:r>
          </a:p>
          <a:p>
            <a:pPr lvl="0" algn="ctr"/>
            <a:r>
              <a:rPr lang="en-US" i="1" dirty="0"/>
              <a:t>Zoom</a:t>
            </a:r>
            <a:endParaRPr sz="2800" i="1" dirty="0"/>
          </a:p>
        </p:txBody>
      </p:sp>
      <p:sp>
        <p:nvSpPr>
          <p:cNvPr id="80" name="Shape 80"/>
          <p:cNvSpPr txBox="1"/>
          <p:nvPr/>
        </p:nvSpPr>
        <p:spPr>
          <a:xfrm>
            <a:off x="9239259" y="5996658"/>
            <a:ext cx="2939100" cy="817800"/>
          </a:xfrm>
          <a:prstGeom prst="rect">
            <a:avLst/>
          </a:prstGeom>
          <a:noFill/>
          <a:ln>
            <a:noFill/>
          </a:ln>
        </p:spPr>
        <p:txBody>
          <a:bodyPr wrap="square" lIns="91425" tIns="91425" rIns="91425" bIns="91425" anchor="b" anchorCtr="0">
            <a:noAutofit/>
          </a:bodyPr>
          <a:lstStyle/>
          <a:p>
            <a:pPr lvl="0" algn="r"/>
            <a:r>
              <a:rPr lang="en-US" u="sng" dirty="0">
                <a:solidFill>
                  <a:schemeClr val="hlink"/>
                </a:solidFill>
                <a:hlinkClick r:id="rId3"/>
              </a:rPr>
              <a:t>https://hail.is</a:t>
            </a:r>
          </a:p>
          <a:p>
            <a:pPr lvl="0" algn="r" rtl="0">
              <a:spcBef>
                <a:spcPts val="0"/>
              </a:spcBef>
              <a:buNone/>
            </a:pPr>
            <a:r>
              <a:rPr lang="en-US" dirty="0"/>
              <a:t>@</a:t>
            </a:r>
            <a:r>
              <a:rPr lang="en-US" dirty="0" err="1"/>
              <a:t>mkveerapen</a:t>
            </a:r>
            <a:r>
              <a:rPr lang="en-US" dirty="0"/>
              <a:t> / @</a:t>
            </a:r>
            <a:r>
              <a:rPr lang="en-US" dirty="0" err="1"/>
              <a:t>hailgenetics</a:t>
            </a:r>
            <a:endParaRPr lang="en-US" dirty="0"/>
          </a:p>
          <a:p>
            <a:pPr lvl="0" algn="r" rtl="0">
              <a:spcBef>
                <a:spcPts val="0"/>
              </a:spcBef>
              <a:buNone/>
            </a:pPr>
            <a:r>
              <a:rPr lang="en-US" dirty="0" err="1"/>
              <a:t>veerapen@broadinstitute.org</a:t>
            </a:r>
            <a:endParaRPr lang="en-US" dirty="0"/>
          </a:p>
          <a:p>
            <a:pPr lvl="0" algn="r" rtl="0">
              <a:spcBef>
                <a:spcPts val="0"/>
              </a:spcBef>
              <a:buNone/>
            </a:pPr>
            <a:r>
              <a:rPr lang="en-US" dirty="0"/>
              <a:t>#</a:t>
            </a:r>
            <a:r>
              <a:rPr lang="en-US" dirty="0" err="1"/>
              <a:t>scalableGenomics</a:t>
            </a:r>
            <a:endParaRPr lang="en-US" dirty="0"/>
          </a:p>
          <a:p>
            <a:pPr lvl="0" algn="r" rtl="0">
              <a:spcBef>
                <a:spcPts val="0"/>
              </a:spcBef>
              <a:buNone/>
            </a:pPr>
            <a:r>
              <a:rPr lang="en-US" dirty="0"/>
              <a:t>#</a:t>
            </a:r>
            <a:r>
              <a:rPr lang="en-US" dirty="0" err="1"/>
              <a:t>hailGenetics</a:t>
            </a:r>
            <a:r>
              <a:rPr lang="en-US" dirty="0"/>
              <a:t> #</a:t>
            </a:r>
            <a:r>
              <a:rPr lang="en-US" dirty="0" err="1"/>
              <a:t>ATGUstrong</a:t>
            </a:r>
            <a:endParaRPr lang="en-US" dirty="0"/>
          </a:p>
        </p:txBody>
      </p:sp>
      <p:pic>
        <p:nvPicPr>
          <p:cNvPr id="15364" name="Picture 4" descr="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7827" y="5886995"/>
            <a:ext cx="1176521" cy="219325"/>
          </a:xfrm>
          <a:prstGeom prst="rect">
            <a:avLst/>
          </a:prstGeom>
          <a:noFill/>
          <a:extLst>
            <a:ext uri="{909E8E84-426E-40DD-AFC4-6F175D3DCCD1}">
              <a14:hiddenFill xmlns:a14="http://schemas.microsoft.com/office/drawing/2010/main">
                <a:solidFill>
                  <a:srgbClr val="FFFFFF"/>
                </a:solidFill>
              </a14:hiddenFill>
            </a:ext>
          </a:extLst>
        </p:spPr>
      </p:pic>
      <p:pic>
        <p:nvPicPr>
          <p:cNvPr id="11" name="Shape 66">
            <a:extLst>
              <a:ext uri="{FF2B5EF4-FFF2-40B4-BE49-F238E27FC236}">
                <a16:creationId xmlns:a16="http://schemas.microsoft.com/office/drawing/2014/main" id="{056A9968-FD44-644B-BDA3-4E0502B662AB}"/>
              </a:ext>
            </a:extLst>
          </p:cNvPr>
          <p:cNvPicPr preferRelativeResize="0"/>
          <p:nvPr/>
        </p:nvPicPr>
        <p:blipFill rotWithShape="1">
          <a:blip r:embed="rId5">
            <a:alphaModFix/>
          </a:blip>
          <a:srcRect/>
          <a:stretch/>
        </p:blipFill>
        <p:spPr>
          <a:xfrm>
            <a:off x="9860535" y="203672"/>
            <a:ext cx="2158170" cy="752888"/>
          </a:xfrm>
          <a:prstGeom prst="rect">
            <a:avLst/>
          </a:prstGeom>
          <a:solidFill>
            <a:schemeClr val="lt1"/>
          </a:solidFill>
          <a:ln>
            <a:noFill/>
          </a:ln>
        </p:spPr>
      </p:pic>
      <p:pic>
        <p:nvPicPr>
          <p:cNvPr id="4" name="Picture 3" descr="A close up of a logo&#10;&#10;Description automatically generated">
            <a:extLst>
              <a:ext uri="{FF2B5EF4-FFF2-40B4-BE49-F238E27FC236}">
                <a16:creationId xmlns:a16="http://schemas.microsoft.com/office/drawing/2014/main" id="{F1206A08-58B8-B144-B39A-43F567FC01B3}"/>
              </a:ext>
            </a:extLst>
          </p:cNvPr>
          <p:cNvPicPr>
            <a:picLocks noChangeAspect="1"/>
          </p:cNvPicPr>
          <p:nvPr/>
        </p:nvPicPr>
        <p:blipFill>
          <a:blip r:embed="rId6"/>
          <a:stretch>
            <a:fillRect/>
          </a:stretch>
        </p:blipFill>
        <p:spPr>
          <a:xfrm>
            <a:off x="4683696" y="1294447"/>
            <a:ext cx="2821431" cy="1691256"/>
          </a:xfrm>
          <a:prstGeom prst="rect">
            <a:avLst/>
          </a:prstGeom>
        </p:spPr>
      </p:pic>
      <p:pic>
        <p:nvPicPr>
          <p:cNvPr id="15" name="Image" descr="Image">
            <a:extLst>
              <a:ext uri="{FF2B5EF4-FFF2-40B4-BE49-F238E27FC236}">
                <a16:creationId xmlns:a16="http://schemas.microsoft.com/office/drawing/2014/main" id="{12EDF60E-2A82-1A43-B10E-1F43E8A13094}"/>
              </a:ext>
            </a:extLst>
          </p:cNvPr>
          <p:cNvPicPr>
            <a:picLocks noChangeAspect="1"/>
          </p:cNvPicPr>
          <p:nvPr/>
        </p:nvPicPr>
        <p:blipFill rotWithShape="1">
          <a:blip r:embed="rId7"/>
          <a:srcRect t="24417" b="23606"/>
          <a:stretch/>
        </p:blipFill>
        <p:spPr>
          <a:xfrm>
            <a:off x="230072" y="184677"/>
            <a:ext cx="2288977" cy="786447"/>
          </a:xfrm>
          <a:prstGeom prst="rect">
            <a:avLst/>
          </a:prstGeom>
          <a:ln w="12700">
            <a:miter lim="400000"/>
          </a:ln>
        </p:spPr>
      </p:pic>
      <p:sp>
        <p:nvSpPr>
          <p:cNvPr id="6" name="TextBox 5">
            <a:extLst>
              <a:ext uri="{FF2B5EF4-FFF2-40B4-BE49-F238E27FC236}">
                <a16:creationId xmlns:a16="http://schemas.microsoft.com/office/drawing/2014/main" id="{50124D9E-9D60-4941-AA23-27B6E0972188}"/>
              </a:ext>
            </a:extLst>
          </p:cNvPr>
          <p:cNvSpPr txBox="1"/>
          <p:nvPr/>
        </p:nvSpPr>
        <p:spPr>
          <a:xfrm>
            <a:off x="0" y="5622997"/>
            <a:ext cx="5121915" cy="1477328"/>
          </a:xfrm>
          <a:prstGeom prst="rect">
            <a:avLst/>
          </a:prstGeom>
          <a:noFill/>
        </p:spPr>
        <p:txBody>
          <a:bodyPr wrap="none" rtlCol="0">
            <a:spAutoFit/>
          </a:bodyPr>
          <a:lstStyle/>
          <a:p>
            <a:r>
              <a:rPr lang="en-US" sz="1800" dirty="0"/>
              <a:t>Kumar Veerapen, PhD</a:t>
            </a:r>
          </a:p>
          <a:p>
            <a:r>
              <a:rPr lang="en-US" sz="1800" i="1" dirty="0"/>
              <a:t>Hail Support and Community Outreach Manager</a:t>
            </a:r>
          </a:p>
          <a:p>
            <a:r>
              <a:rPr lang="en-US" sz="1800" dirty="0"/>
              <a:t>Arcturus Wang</a:t>
            </a:r>
          </a:p>
          <a:p>
            <a:r>
              <a:rPr lang="en-US" sz="1800" i="1" dirty="0"/>
              <a:t>Software Engineer</a:t>
            </a:r>
            <a:endParaRPr lang="en-US" sz="1800" dirty="0"/>
          </a:p>
          <a:p>
            <a:endParaRPr lang="en-US" sz="1800" dirty="0"/>
          </a:p>
        </p:txBody>
      </p:sp>
      <p:pic>
        <p:nvPicPr>
          <p:cNvPr id="2" name="Picture 1">
            <a:extLst>
              <a:ext uri="{FF2B5EF4-FFF2-40B4-BE49-F238E27FC236}">
                <a16:creationId xmlns:a16="http://schemas.microsoft.com/office/drawing/2014/main" id="{6E4732B1-3236-594F-9952-249B59A60F16}"/>
              </a:ext>
            </a:extLst>
          </p:cNvPr>
          <p:cNvPicPr>
            <a:picLocks noChangeAspect="1"/>
          </p:cNvPicPr>
          <p:nvPr/>
        </p:nvPicPr>
        <p:blipFill rotWithShape="1">
          <a:blip r:embed="rId8"/>
          <a:srcRect l="9042" t="20214" r="9154" b="16300"/>
          <a:stretch/>
        </p:blipFill>
        <p:spPr>
          <a:xfrm>
            <a:off x="9320028" y="6113416"/>
            <a:ext cx="264320" cy="205133"/>
          </a:xfrm>
          <a:prstGeom prst="rect">
            <a:avLst/>
          </a:prstGeom>
        </p:spPr>
      </p:pic>
      <p:pic>
        <p:nvPicPr>
          <p:cNvPr id="12" name="Picture 11">
            <a:extLst>
              <a:ext uri="{FF2B5EF4-FFF2-40B4-BE49-F238E27FC236}">
                <a16:creationId xmlns:a16="http://schemas.microsoft.com/office/drawing/2014/main" id="{C6609A0A-8E2B-2C41-AFF7-46850E9727FB}"/>
              </a:ext>
            </a:extLst>
          </p:cNvPr>
          <p:cNvPicPr>
            <a:picLocks noChangeAspect="1"/>
          </p:cNvPicPr>
          <p:nvPr/>
        </p:nvPicPr>
        <p:blipFill>
          <a:blip r:embed="rId9"/>
          <a:stretch>
            <a:fillRect/>
          </a:stretch>
        </p:blipFill>
        <p:spPr>
          <a:xfrm>
            <a:off x="5265253" y="-101759"/>
            <a:ext cx="1268876" cy="12688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56"/>
          <p:cNvGrpSpPr/>
          <p:nvPr/>
        </p:nvGrpSpPr>
        <p:grpSpPr>
          <a:xfrm>
            <a:off x="9122553" y="4167844"/>
            <a:ext cx="1570335" cy="1338794"/>
            <a:chOff x="0" y="0"/>
            <a:chExt cx="3141487" cy="2678285"/>
          </a:xfrm>
        </p:grpSpPr>
        <p:sp>
          <p:nvSpPr>
            <p:cNvPr id="352" name="Google Shape;352;p56"/>
            <p:cNvSpPr/>
            <p:nvPr/>
          </p:nvSpPr>
          <p:spPr>
            <a:xfrm>
              <a:off x="0" y="0"/>
              <a:ext cx="3141487" cy="2678285"/>
            </a:xfrm>
            <a:prstGeom prst="roundRect">
              <a:avLst>
                <a:gd name="adj" fmla="val 10359"/>
              </a:avLst>
            </a:prstGeom>
            <a:solidFill>
              <a:srgbClr val="F0F0F0"/>
            </a:solidFill>
            <a:ln w="254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200"/>
              </a:pPr>
              <a:endParaRPr sz="1600">
                <a:latin typeface="Helvetica Neue"/>
                <a:ea typeface="Helvetica Neue"/>
                <a:cs typeface="Helvetica Neue"/>
                <a:sym typeface="Helvetica Neue"/>
              </a:endParaRPr>
            </a:p>
          </p:txBody>
        </p:sp>
        <p:sp>
          <p:nvSpPr>
            <p:cNvPr id="353" name="Google Shape;353;p56"/>
            <p:cNvSpPr txBox="1"/>
            <p:nvPr/>
          </p:nvSpPr>
          <p:spPr>
            <a:xfrm>
              <a:off x="81259" y="602086"/>
              <a:ext cx="2978969" cy="1474112"/>
            </a:xfrm>
            <a:prstGeom prst="rect">
              <a:avLst/>
            </a:prstGeom>
            <a:noFill/>
            <a:ln>
              <a:noFill/>
            </a:ln>
          </p:spPr>
          <p:txBody>
            <a:bodyPr spcFirstLastPara="1" wrap="square" lIns="0" tIns="0" rIns="0" bIns="0" anchor="ctr" anchorCtr="0">
              <a:noAutofit/>
            </a:bodyPr>
            <a:lstStyle/>
            <a:p>
              <a:pPr algn="ctr">
                <a:buClr>
                  <a:srgbClr val="000000"/>
                </a:buClr>
                <a:buSzPts val="1200"/>
              </a:pPr>
              <a:r>
                <a:rPr lang="en" sz="1600">
                  <a:latin typeface="Helvetica Neue"/>
                  <a:ea typeface="Helvetica Neue"/>
                  <a:cs typeface="Helvetica Neue"/>
                  <a:sym typeface="Helvetica Neue"/>
                </a:rPr>
                <a:t>UKBB Rapid GWAS association</a:t>
              </a:r>
              <a:endParaRPr sz="667"/>
            </a:p>
          </p:txBody>
        </p:sp>
      </p:grpSp>
      <p:sp>
        <p:nvSpPr>
          <p:cNvPr id="354" name="Google Shape;354;p56"/>
          <p:cNvSpPr txBox="1">
            <a:spLocks noGrp="1"/>
          </p:cNvSpPr>
          <p:nvPr>
            <p:ph type="body" idx="1"/>
          </p:nvPr>
        </p:nvSpPr>
        <p:spPr>
          <a:xfrm>
            <a:off x="6129967" y="2943285"/>
            <a:ext cx="5747940" cy="3739807"/>
          </a:xfrm>
          <a:prstGeom prst="rect">
            <a:avLst/>
          </a:prstGeom>
          <a:solidFill>
            <a:srgbClr val="FFFFFF"/>
          </a:solidFill>
          <a:ln>
            <a:noFill/>
          </a:ln>
        </p:spPr>
        <p:txBody>
          <a:bodyPr spcFirstLastPara="1" wrap="square" lIns="25393" tIns="25393" rIns="25393" bIns="25393" anchor="t" anchorCtr="0">
            <a:noAutofit/>
          </a:bodyPr>
          <a:lstStyle/>
          <a:p>
            <a:pPr marL="321653" indent="-287795">
              <a:spcBef>
                <a:spcPts val="0"/>
              </a:spcBef>
              <a:buSzPts val="1800"/>
            </a:pPr>
            <a:r>
              <a:rPr lang="en" b="1"/>
              <a:t>Statistical methods for genetics</a:t>
            </a:r>
            <a:endParaRPr/>
          </a:p>
          <a:p>
            <a:pPr marL="321653" indent="-287795">
              <a:buClr>
                <a:srgbClr val="929292"/>
              </a:buClr>
              <a:buSzPts val="1800"/>
            </a:pPr>
            <a:r>
              <a:rPr lang="en">
                <a:solidFill>
                  <a:srgbClr val="929292"/>
                </a:solidFill>
              </a:rPr>
              <a:t>Linear algebra</a:t>
            </a:r>
            <a:endParaRPr/>
          </a:p>
        </p:txBody>
      </p:sp>
      <p:grpSp>
        <p:nvGrpSpPr>
          <p:cNvPr id="355" name="Google Shape;355;p56"/>
          <p:cNvGrpSpPr/>
          <p:nvPr/>
        </p:nvGrpSpPr>
        <p:grpSpPr>
          <a:xfrm>
            <a:off x="407306" y="1372248"/>
            <a:ext cx="5555166" cy="790470"/>
            <a:chOff x="0" y="0"/>
            <a:chExt cx="11113224" cy="1581350"/>
          </a:xfrm>
        </p:grpSpPr>
        <p:sp>
          <p:nvSpPr>
            <p:cNvPr id="356" name="Google Shape;356;p56"/>
            <p:cNvSpPr/>
            <p:nvPr/>
          </p:nvSpPr>
          <p:spPr>
            <a:xfrm>
              <a:off x="0" y="0"/>
              <a:ext cx="11113224" cy="1581350"/>
            </a:xfrm>
            <a:prstGeom prst="roundRect">
              <a:avLst>
                <a:gd name="adj" fmla="val 13999"/>
              </a:avLst>
            </a:prstGeom>
            <a:solidFill>
              <a:srgbClr val="D5D5D5"/>
            </a:solidFill>
            <a:ln>
              <a:noFill/>
            </a:ln>
          </p:spPr>
          <p:txBody>
            <a:bodyPr spcFirstLastPara="1" wrap="square" lIns="0" tIns="0" rIns="0" bIns="0" anchor="ctr" anchorCtr="0">
              <a:noAutofit/>
            </a:bodyPr>
            <a:lstStyle/>
            <a:p>
              <a:pPr algn="ctr">
                <a:buClr>
                  <a:srgbClr val="5E5E5E"/>
                </a:buClr>
                <a:buSzPts val="1800"/>
              </a:pPr>
              <a:endParaRPr sz="2399">
                <a:solidFill>
                  <a:srgbClr val="5E5E5E"/>
                </a:solidFill>
                <a:latin typeface="Helvetica Neue"/>
                <a:ea typeface="Helvetica Neue"/>
                <a:cs typeface="Helvetica Neue"/>
                <a:sym typeface="Helvetica Neue"/>
              </a:endParaRPr>
            </a:p>
          </p:txBody>
        </p:sp>
        <p:sp>
          <p:nvSpPr>
            <p:cNvPr id="357" name="Google Shape;357;p56"/>
            <p:cNvSpPr txBox="1"/>
            <p:nvPr/>
          </p:nvSpPr>
          <p:spPr>
            <a:xfrm>
              <a:off x="64837" y="437259"/>
              <a:ext cx="10983550" cy="706832"/>
            </a:xfrm>
            <a:prstGeom prst="rect">
              <a:avLst/>
            </a:prstGeom>
            <a:noFill/>
            <a:ln>
              <a:noFill/>
            </a:ln>
          </p:spPr>
          <p:txBody>
            <a:bodyPr spcFirstLastPara="1" wrap="square" lIns="0" tIns="0" rIns="0" bIns="0" anchor="ctr" anchorCtr="0">
              <a:noAutofit/>
            </a:bodyPr>
            <a:lstStyle/>
            <a:p>
              <a:pPr algn="ctr">
                <a:buClr>
                  <a:srgbClr val="5E5E5E"/>
                </a:buClr>
                <a:buSzPts val="1800"/>
              </a:pPr>
              <a:r>
                <a:rPr lang="en" sz="2399">
                  <a:solidFill>
                    <a:srgbClr val="5E5E5E"/>
                  </a:solidFill>
                  <a:latin typeface="Helvetica Neue"/>
                  <a:ea typeface="Helvetica Neue"/>
                  <a:cs typeface="Helvetica Neue"/>
                  <a:sym typeface="Helvetica Neue"/>
                </a:rPr>
                <a:t>Data slinging</a:t>
              </a:r>
              <a:endParaRPr sz="667"/>
            </a:p>
          </p:txBody>
        </p:sp>
      </p:grpSp>
      <p:grpSp>
        <p:nvGrpSpPr>
          <p:cNvPr id="358" name="Google Shape;358;p56"/>
          <p:cNvGrpSpPr/>
          <p:nvPr/>
        </p:nvGrpSpPr>
        <p:grpSpPr>
          <a:xfrm>
            <a:off x="6226354" y="1372248"/>
            <a:ext cx="5555166" cy="751231"/>
            <a:chOff x="0" y="0"/>
            <a:chExt cx="11113224" cy="1502852"/>
          </a:xfrm>
        </p:grpSpPr>
        <p:sp>
          <p:nvSpPr>
            <p:cNvPr id="359" name="Google Shape;359;p56"/>
            <p:cNvSpPr/>
            <p:nvPr/>
          </p:nvSpPr>
          <p:spPr>
            <a:xfrm>
              <a:off x="0" y="0"/>
              <a:ext cx="11113224" cy="1502852"/>
            </a:xfrm>
            <a:prstGeom prst="roundRect">
              <a:avLst>
                <a:gd name="adj" fmla="val 14730"/>
              </a:avLst>
            </a:prstGeom>
            <a:solidFill>
              <a:srgbClr val="B3F7A5"/>
            </a:solidFill>
            <a:ln>
              <a:noFill/>
            </a:ln>
          </p:spPr>
          <p:txBody>
            <a:bodyPr spcFirstLastPara="1" wrap="square" lIns="0" tIns="0" rIns="0" bIns="0" anchor="ctr" anchorCtr="0">
              <a:noAutofit/>
            </a:bodyPr>
            <a:lstStyle/>
            <a:p>
              <a:pPr algn="ctr">
                <a:buClr>
                  <a:srgbClr val="000000"/>
                </a:buClr>
                <a:buSzPts val="1800"/>
              </a:pPr>
              <a:endParaRPr sz="2399" b="1">
                <a:latin typeface="Helvetica Neue"/>
                <a:ea typeface="Helvetica Neue"/>
                <a:cs typeface="Helvetica Neue"/>
                <a:sym typeface="Helvetica Neue"/>
              </a:endParaRPr>
            </a:p>
          </p:txBody>
        </p:sp>
        <p:sp>
          <p:nvSpPr>
            <p:cNvPr id="360" name="Google Shape;360;p56"/>
            <p:cNvSpPr txBox="1"/>
            <p:nvPr/>
          </p:nvSpPr>
          <p:spPr>
            <a:xfrm>
              <a:off x="64836" y="391967"/>
              <a:ext cx="10983552" cy="718918"/>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b="1">
                  <a:latin typeface="Helvetica Neue"/>
                  <a:ea typeface="Helvetica Neue"/>
                  <a:cs typeface="Helvetica Neue"/>
                  <a:sym typeface="Helvetica Neue"/>
                </a:rPr>
                <a:t>Analytical toolbox</a:t>
              </a:r>
              <a:endParaRPr sz="667"/>
            </a:p>
          </p:txBody>
        </p:sp>
      </p:grpSp>
      <p:sp>
        <p:nvSpPr>
          <p:cNvPr id="361" name="Google Shape;361;p56"/>
          <p:cNvSpPr/>
          <p:nvPr/>
        </p:nvSpPr>
        <p:spPr>
          <a:xfrm>
            <a:off x="407306" y="1987096"/>
            <a:ext cx="11374215" cy="660229"/>
          </a:xfrm>
          <a:prstGeom prst="roundRect">
            <a:avLst>
              <a:gd name="adj" fmla="val 16760"/>
            </a:avLst>
          </a:prstGeom>
          <a:solidFill>
            <a:srgbClr val="B2FAA1"/>
          </a:solidFill>
          <a:ln>
            <a:noFill/>
          </a:ln>
        </p:spPr>
        <p:txBody>
          <a:bodyPr spcFirstLastPara="1" wrap="square" lIns="0" tIns="0" rIns="0" bIns="0" anchor="ctr" anchorCtr="0">
            <a:noAutofit/>
          </a:bodyPr>
          <a:lstStyle/>
          <a:p>
            <a:pPr algn="ctr">
              <a:buClr>
                <a:srgbClr val="929292"/>
              </a:buClr>
              <a:buSzPts val="1800"/>
            </a:pPr>
            <a:endParaRPr sz="2399">
              <a:solidFill>
                <a:srgbClr val="929292"/>
              </a:solidFill>
              <a:latin typeface="Helvetica Neue"/>
              <a:ea typeface="Helvetica Neue"/>
              <a:cs typeface="Helvetica Neue"/>
              <a:sym typeface="Helvetica Neue"/>
            </a:endParaRPr>
          </a:p>
        </p:txBody>
      </p:sp>
      <p:pic>
        <p:nvPicPr>
          <p:cNvPr id="362" name="Google Shape;362;p56" descr="Image"/>
          <p:cNvPicPr preferRelativeResize="0"/>
          <p:nvPr/>
        </p:nvPicPr>
        <p:blipFill rotWithShape="1">
          <a:blip r:embed="rId3">
            <a:alphaModFix/>
          </a:blip>
          <a:srcRect r="1920"/>
          <a:stretch/>
        </p:blipFill>
        <p:spPr>
          <a:xfrm>
            <a:off x="311104" y="3215138"/>
            <a:ext cx="5240243" cy="3244118"/>
          </a:xfrm>
          <a:prstGeom prst="rect">
            <a:avLst/>
          </a:prstGeom>
          <a:noFill/>
          <a:ln>
            <a:noFill/>
          </a:ln>
        </p:spPr>
      </p:pic>
      <p:grpSp>
        <p:nvGrpSpPr>
          <p:cNvPr id="363" name="Google Shape;363;p56"/>
          <p:cNvGrpSpPr/>
          <p:nvPr/>
        </p:nvGrpSpPr>
        <p:grpSpPr>
          <a:xfrm>
            <a:off x="632363" y="3319421"/>
            <a:ext cx="2542399" cy="872970"/>
            <a:chOff x="0" y="0"/>
            <a:chExt cx="5086121" cy="1746393"/>
          </a:xfrm>
        </p:grpSpPr>
        <p:sp>
          <p:nvSpPr>
            <p:cNvPr id="364" name="Google Shape;364;p56"/>
            <p:cNvSpPr/>
            <p:nvPr/>
          </p:nvSpPr>
          <p:spPr>
            <a:xfrm>
              <a:off x="0" y="0"/>
              <a:ext cx="5086121" cy="1746393"/>
            </a:xfrm>
            <a:prstGeom prst="roundRect">
              <a:avLst>
                <a:gd name="adj" fmla="val 15887"/>
              </a:avLst>
            </a:prstGeom>
            <a:solidFill>
              <a:srgbClr val="F0F0F0"/>
            </a:solidFill>
            <a:ln w="254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200"/>
              </a:pPr>
              <a:endParaRPr sz="1600">
                <a:latin typeface="Helvetica Neue"/>
                <a:ea typeface="Helvetica Neue"/>
                <a:cs typeface="Helvetica Neue"/>
                <a:sym typeface="Helvetica Neue"/>
              </a:endParaRPr>
            </a:p>
          </p:txBody>
        </p:sp>
        <p:sp>
          <p:nvSpPr>
            <p:cNvPr id="365" name="Google Shape;365;p56"/>
            <p:cNvSpPr txBox="1"/>
            <p:nvPr/>
          </p:nvSpPr>
          <p:spPr>
            <a:xfrm>
              <a:off x="81262" y="155006"/>
              <a:ext cx="4923596" cy="1436380"/>
            </a:xfrm>
            <a:prstGeom prst="rect">
              <a:avLst/>
            </a:prstGeom>
            <a:noFill/>
            <a:ln>
              <a:noFill/>
            </a:ln>
          </p:spPr>
          <p:txBody>
            <a:bodyPr spcFirstLastPara="1" wrap="square" lIns="0" tIns="0" rIns="0" bIns="0" anchor="ctr" anchorCtr="0">
              <a:noAutofit/>
            </a:bodyPr>
            <a:lstStyle/>
            <a:p>
              <a:pPr algn="ctr">
                <a:buClr>
                  <a:srgbClr val="000000"/>
                </a:buClr>
                <a:buSzPts val="1200"/>
              </a:pPr>
              <a:r>
                <a:rPr lang="en" sz="1600" b="1" i="1" u="sng">
                  <a:latin typeface="Helvetica Neue"/>
                  <a:ea typeface="Helvetica Neue"/>
                  <a:cs typeface="Helvetica Neue"/>
                  <a:sym typeface="Helvetica Neue"/>
                </a:rPr>
                <a:t>Linear regression</a:t>
              </a:r>
              <a:endParaRPr sz="667"/>
            </a:p>
            <a:p>
              <a:pPr algn="ctr">
                <a:buClr>
                  <a:srgbClr val="000000"/>
                </a:buClr>
                <a:buSzPts val="1200"/>
              </a:pPr>
              <a:r>
                <a:rPr lang="en" sz="1600">
                  <a:latin typeface="Helvetica Neue"/>
                  <a:ea typeface="Helvetica Neue"/>
                  <a:cs typeface="Helvetica Neue"/>
                  <a:sym typeface="Helvetica Neue"/>
                </a:rPr>
                <a:t>UK Biobank Rapid GWAS</a:t>
              </a:r>
              <a:endParaRPr sz="667"/>
            </a:p>
            <a:p>
              <a:pPr algn="ctr">
                <a:buClr>
                  <a:srgbClr val="000000"/>
                </a:buClr>
                <a:buSzPts val="1200"/>
              </a:pPr>
              <a:r>
                <a:rPr lang="en" sz="1600">
                  <a:latin typeface="Helvetica Neue"/>
                  <a:ea typeface="Helvetica Neue"/>
                  <a:cs typeface="Helvetica Neue"/>
                  <a:sym typeface="Helvetica Neue"/>
                </a:rPr>
                <a:t>Malignant melanoma</a:t>
              </a:r>
              <a:endParaRPr sz="667"/>
            </a:p>
          </p:txBody>
        </p:sp>
      </p:grpSp>
      <p:sp>
        <p:nvSpPr>
          <p:cNvPr id="366" name="Google Shape;366;p56"/>
          <p:cNvSpPr txBox="1">
            <a:spLocks noGrp="1"/>
          </p:cNvSpPr>
          <p:nvPr>
            <p:ph type="title"/>
          </p:nvPr>
        </p:nvSpPr>
        <p:spPr>
          <a:xfrm>
            <a:off x="844331" y="178647"/>
            <a:ext cx="10500165" cy="1142702"/>
          </a:xfrm>
          <a:prstGeom prst="rect">
            <a:avLst/>
          </a:prstGeom>
          <a:noFill/>
          <a:ln>
            <a:noFill/>
          </a:ln>
        </p:spPr>
        <p:txBody>
          <a:bodyPr spcFirstLastPara="1" wrap="square" lIns="25393" tIns="25393" rIns="25393" bIns="25393" anchor="ctr" anchorCtr="0">
            <a:noAutofit/>
          </a:bodyPr>
          <a:lstStyle/>
          <a:p>
            <a:pPr>
              <a:buSzPts val="3700"/>
            </a:pPr>
            <a:r>
              <a:rPr lang="en" sz="4932"/>
              <a:t>Hail as a data science library</a:t>
            </a:r>
            <a:endParaRPr sz="667"/>
          </a:p>
        </p:txBody>
      </p:sp>
    </p:spTree>
    <p:extLst>
      <p:ext uri="{BB962C8B-B14F-4D97-AF65-F5344CB8AC3E}">
        <p14:creationId xmlns:p14="http://schemas.microsoft.com/office/powerpoint/2010/main" val="368665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57" descr="Image"/>
          <p:cNvPicPr preferRelativeResize="0"/>
          <p:nvPr/>
        </p:nvPicPr>
        <p:blipFill rotWithShape="1">
          <a:blip r:embed="rId3">
            <a:alphaModFix/>
          </a:blip>
          <a:srcRect l="19402"/>
          <a:stretch/>
        </p:blipFill>
        <p:spPr>
          <a:xfrm>
            <a:off x="734101" y="2737773"/>
            <a:ext cx="4139414" cy="4014574"/>
          </a:xfrm>
          <a:prstGeom prst="rect">
            <a:avLst/>
          </a:prstGeom>
          <a:noFill/>
          <a:ln w="9525" cap="flat" cmpd="sng">
            <a:solidFill>
              <a:srgbClr val="000000"/>
            </a:solidFill>
            <a:prstDash val="solid"/>
            <a:miter lim="400000"/>
            <a:headEnd type="none" w="sm" len="sm"/>
            <a:tailEnd type="none" w="sm" len="sm"/>
          </a:ln>
        </p:spPr>
      </p:pic>
      <p:pic>
        <p:nvPicPr>
          <p:cNvPr id="372" name="Google Shape;372;p57" descr="Image"/>
          <p:cNvPicPr preferRelativeResize="0"/>
          <p:nvPr/>
        </p:nvPicPr>
        <p:blipFill rotWithShape="1">
          <a:blip r:embed="rId4">
            <a:alphaModFix/>
          </a:blip>
          <a:srcRect/>
          <a:stretch/>
        </p:blipFill>
        <p:spPr>
          <a:xfrm>
            <a:off x="802778" y="2737773"/>
            <a:ext cx="727156" cy="1827989"/>
          </a:xfrm>
          <a:prstGeom prst="rect">
            <a:avLst/>
          </a:prstGeom>
          <a:noFill/>
          <a:ln>
            <a:noFill/>
          </a:ln>
        </p:spPr>
      </p:pic>
      <p:grpSp>
        <p:nvGrpSpPr>
          <p:cNvPr id="373" name="Google Shape;373;p57"/>
          <p:cNvGrpSpPr/>
          <p:nvPr/>
        </p:nvGrpSpPr>
        <p:grpSpPr>
          <a:xfrm>
            <a:off x="407306" y="1372248"/>
            <a:ext cx="5555166" cy="790470"/>
            <a:chOff x="0" y="0"/>
            <a:chExt cx="11113224" cy="1581350"/>
          </a:xfrm>
        </p:grpSpPr>
        <p:sp>
          <p:nvSpPr>
            <p:cNvPr id="374" name="Google Shape;374;p57"/>
            <p:cNvSpPr/>
            <p:nvPr/>
          </p:nvSpPr>
          <p:spPr>
            <a:xfrm>
              <a:off x="0" y="0"/>
              <a:ext cx="11113224" cy="1581350"/>
            </a:xfrm>
            <a:prstGeom prst="roundRect">
              <a:avLst>
                <a:gd name="adj" fmla="val 13999"/>
              </a:avLst>
            </a:prstGeom>
            <a:solidFill>
              <a:srgbClr val="D5D5D5"/>
            </a:solidFill>
            <a:ln>
              <a:noFill/>
            </a:ln>
          </p:spPr>
          <p:txBody>
            <a:bodyPr spcFirstLastPara="1" wrap="square" lIns="0" tIns="0" rIns="0" bIns="0" anchor="ctr" anchorCtr="0">
              <a:noAutofit/>
            </a:bodyPr>
            <a:lstStyle/>
            <a:p>
              <a:pPr algn="ctr">
                <a:buClr>
                  <a:srgbClr val="5E5E5E"/>
                </a:buClr>
                <a:buSzPts val="1800"/>
              </a:pPr>
              <a:endParaRPr sz="2399">
                <a:solidFill>
                  <a:srgbClr val="5E5E5E"/>
                </a:solidFill>
                <a:latin typeface="Helvetica Neue"/>
                <a:ea typeface="Helvetica Neue"/>
                <a:cs typeface="Helvetica Neue"/>
                <a:sym typeface="Helvetica Neue"/>
              </a:endParaRPr>
            </a:p>
          </p:txBody>
        </p:sp>
        <p:sp>
          <p:nvSpPr>
            <p:cNvPr id="375" name="Google Shape;375;p57"/>
            <p:cNvSpPr txBox="1"/>
            <p:nvPr/>
          </p:nvSpPr>
          <p:spPr>
            <a:xfrm>
              <a:off x="64837" y="437259"/>
              <a:ext cx="10983550" cy="706832"/>
            </a:xfrm>
            <a:prstGeom prst="rect">
              <a:avLst/>
            </a:prstGeom>
            <a:noFill/>
            <a:ln>
              <a:noFill/>
            </a:ln>
          </p:spPr>
          <p:txBody>
            <a:bodyPr spcFirstLastPara="1" wrap="square" lIns="0" tIns="0" rIns="0" bIns="0" anchor="ctr" anchorCtr="0">
              <a:noAutofit/>
            </a:bodyPr>
            <a:lstStyle/>
            <a:p>
              <a:pPr algn="ctr">
                <a:buClr>
                  <a:srgbClr val="5E5E5E"/>
                </a:buClr>
                <a:buSzPts val="1800"/>
              </a:pPr>
              <a:r>
                <a:rPr lang="en" sz="2399">
                  <a:solidFill>
                    <a:srgbClr val="5E5E5E"/>
                  </a:solidFill>
                  <a:latin typeface="Helvetica Neue"/>
                  <a:ea typeface="Helvetica Neue"/>
                  <a:cs typeface="Helvetica Neue"/>
                  <a:sym typeface="Helvetica Neue"/>
                </a:rPr>
                <a:t>Data slinging</a:t>
              </a:r>
              <a:endParaRPr sz="667"/>
            </a:p>
          </p:txBody>
        </p:sp>
      </p:grpSp>
      <p:sp>
        <p:nvSpPr>
          <p:cNvPr id="376" name="Google Shape;376;p57"/>
          <p:cNvSpPr/>
          <p:nvPr/>
        </p:nvSpPr>
        <p:spPr>
          <a:xfrm>
            <a:off x="407306" y="1987096"/>
            <a:ext cx="11374215" cy="660229"/>
          </a:xfrm>
          <a:prstGeom prst="roundRect">
            <a:avLst>
              <a:gd name="adj" fmla="val 16760"/>
            </a:avLst>
          </a:prstGeom>
          <a:solidFill>
            <a:srgbClr val="B2FAA1"/>
          </a:solidFill>
          <a:ln>
            <a:noFill/>
          </a:ln>
        </p:spPr>
        <p:txBody>
          <a:bodyPr spcFirstLastPara="1" wrap="square" lIns="0" tIns="0" rIns="0" bIns="0" anchor="ctr" anchorCtr="0">
            <a:noAutofit/>
          </a:bodyPr>
          <a:lstStyle/>
          <a:p>
            <a:pPr algn="ctr">
              <a:buClr>
                <a:srgbClr val="929292"/>
              </a:buClr>
              <a:buSzPts val="1800"/>
            </a:pPr>
            <a:endParaRPr sz="2399">
              <a:solidFill>
                <a:srgbClr val="929292"/>
              </a:solidFill>
              <a:latin typeface="Helvetica Neue"/>
              <a:ea typeface="Helvetica Neue"/>
              <a:cs typeface="Helvetica Neue"/>
              <a:sym typeface="Helvetica Neue"/>
            </a:endParaRPr>
          </a:p>
        </p:txBody>
      </p:sp>
      <p:grpSp>
        <p:nvGrpSpPr>
          <p:cNvPr id="377" name="Google Shape;377;p57"/>
          <p:cNvGrpSpPr/>
          <p:nvPr/>
        </p:nvGrpSpPr>
        <p:grpSpPr>
          <a:xfrm>
            <a:off x="6226354" y="1372248"/>
            <a:ext cx="5555166" cy="751231"/>
            <a:chOff x="0" y="0"/>
            <a:chExt cx="11113224" cy="1502852"/>
          </a:xfrm>
        </p:grpSpPr>
        <p:sp>
          <p:nvSpPr>
            <p:cNvPr id="378" name="Google Shape;378;p57"/>
            <p:cNvSpPr/>
            <p:nvPr/>
          </p:nvSpPr>
          <p:spPr>
            <a:xfrm>
              <a:off x="0" y="0"/>
              <a:ext cx="11113224" cy="1502852"/>
            </a:xfrm>
            <a:prstGeom prst="roundRect">
              <a:avLst>
                <a:gd name="adj" fmla="val 14730"/>
              </a:avLst>
            </a:prstGeom>
            <a:solidFill>
              <a:srgbClr val="B3F7A5"/>
            </a:solidFill>
            <a:ln>
              <a:noFill/>
            </a:ln>
          </p:spPr>
          <p:txBody>
            <a:bodyPr spcFirstLastPara="1" wrap="square" lIns="0" tIns="0" rIns="0" bIns="0" anchor="ctr" anchorCtr="0">
              <a:noAutofit/>
            </a:bodyPr>
            <a:lstStyle/>
            <a:p>
              <a:pPr algn="ctr">
                <a:buClr>
                  <a:srgbClr val="000000"/>
                </a:buClr>
                <a:buSzPts val="1800"/>
              </a:pPr>
              <a:endParaRPr sz="2399" b="1">
                <a:latin typeface="Helvetica Neue"/>
                <a:ea typeface="Helvetica Neue"/>
                <a:cs typeface="Helvetica Neue"/>
                <a:sym typeface="Helvetica Neue"/>
              </a:endParaRPr>
            </a:p>
          </p:txBody>
        </p:sp>
        <p:sp>
          <p:nvSpPr>
            <p:cNvPr id="379" name="Google Shape;379;p57"/>
            <p:cNvSpPr txBox="1"/>
            <p:nvPr/>
          </p:nvSpPr>
          <p:spPr>
            <a:xfrm>
              <a:off x="64836" y="391967"/>
              <a:ext cx="10983552" cy="718918"/>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b="1">
                  <a:latin typeface="Helvetica Neue"/>
                  <a:ea typeface="Helvetica Neue"/>
                  <a:cs typeface="Helvetica Neue"/>
                  <a:sym typeface="Helvetica Neue"/>
                </a:rPr>
                <a:t>Analytical toolbox</a:t>
              </a:r>
              <a:endParaRPr sz="667"/>
            </a:p>
          </p:txBody>
        </p:sp>
      </p:grpSp>
      <p:grpSp>
        <p:nvGrpSpPr>
          <p:cNvPr id="380" name="Google Shape;380;p57"/>
          <p:cNvGrpSpPr/>
          <p:nvPr/>
        </p:nvGrpSpPr>
        <p:grpSpPr>
          <a:xfrm>
            <a:off x="664845" y="6041336"/>
            <a:ext cx="1914407" cy="780266"/>
            <a:chOff x="0" y="0"/>
            <a:chExt cx="3829809" cy="1560937"/>
          </a:xfrm>
        </p:grpSpPr>
        <p:sp>
          <p:nvSpPr>
            <p:cNvPr id="381" name="Google Shape;381;p57"/>
            <p:cNvSpPr/>
            <p:nvPr/>
          </p:nvSpPr>
          <p:spPr>
            <a:xfrm>
              <a:off x="0" y="0"/>
              <a:ext cx="3829809" cy="1560937"/>
            </a:xfrm>
            <a:prstGeom prst="roundRect">
              <a:avLst>
                <a:gd name="adj" fmla="val 15887"/>
              </a:avLst>
            </a:prstGeom>
            <a:solidFill>
              <a:srgbClr val="F0F0F0"/>
            </a:solidFill>
            <a:ln w="254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200"/>
              </a:pPr>
              <a:endParaRPr sz="1600">
                <a:latin typeface="Helvetica Neue"/>
                <a:ea typeface="Helvetica Neue"/>
                <a:cs typeface="Helvetica Neue"/>
                <a:sym typeface="Helvetica Neue"/>
              </a:endParaRPr>
            </a:p>
          </p:txBody>
        </p:sp>
        <p:sp>
          <p:nvSpPr>
            <p:cNvPr id="382" name="Google Shape;382;p57"/>
            <p:cNvSpPr txBox="1"/>
            <p:nvPr/>
          </p:nvSpPr>
          <p:spPr>
            <a:xfrm>
              <a:off x="72632" y="303578"/>
              <a:ext cx="3684544" cy="953781"/>
            </a:xfrm>
            <a:prstGeom prst="rect">
              <a:avLst/>
            </a:prstGeom>
            <a:noFill/>
            <a:ln>
              <a:noFill/>
            </a:ln>
          </p:spPr>
          <p:txBody>
            <a:bodyPr spcFirstLastPara="1" wrap="square" lIns="0" tIns="0" rIns="0" bIns="0" anchor="ctr" anchorCtr="0">
              <a:noAutofit/>
            </a:bodyPr>
            <a:lstStyle/>
            <a:p>
              <a:pPr algn="ctr">
                <a:buClr>
                  <a:srgbClr val="000000"/>
                </a:buClr>
                <a:buSzPts val="1200"/>
              </a:pPr>
              <a:r>
                <a:rPr lang="en" sz="1600" b="1" i="1" u="sng">
                  <a:latin typeface="Helvetica Neue"/>
                  <a:ea typeface="Helvetica Neue"/>
                  <a:cs typeface="Helvetica Neue"/>
                  <a:sym typeface="Helvetica Neue"/>
                </a:rPr>
                <a:t>Genotype PCA</a:t>
              </a:r>
              <a:endParaRPr sz="667"/>
            </a:p>
            <a:p>
              <a:pPr algn="ctr">
                <a:buClr>
                  <a:srgbClr val="000000"/>
                </a:buClr>
                <a:buSzPts val="1200"/>
              </a:pPr>
              <a:r>
                <a:rPr lang="en" sz="1600">
                  <a:latin typeface="Helvetica Neue"/>
                  <a:ea typeface="Helvetica Neue"/>
                  <a:cs typeface="Helvetica Neue"/>
                  <a:sym typeface="Helvetica Neue"/>
                </a:rPr>
                <a:t>gnomAD</a:t>
              </a:r>
              <a:endParaRPr sz="667"/>
            </a:p>
          </p:txBody>
        </p:sp>
      </p:grpSp>
      <p:sp>
        <p:nvSpPr>
          <p:cNvPr id="383" name="Google Shape;383;p57"/>
          <p:cNvSpPr txBox="1">
            <a:spLocks noGrp="1"/>
          </p:cNvSpPr>
          <p:nvPr>
            <p:ph type="body" idx="1"/>
          </p:nvPr>
        </p:nvSpPr>
        <p:spPr>
          <a:xfrm>
            <a:off x="6129967" y="2943285"/>
            <a:ext cx="5747940" cy="3739807"/>
          </a:xfrm>
          <a:prstGeom prst="rect">
            <a:avLst/>
          </a:prstGeom>
          <a:solidFill>
            <a:srgbClr val="FFFFFF"/>
          </a:solidFill>
          <a:ln>
            <a:noFill/>
          </a:ln>
        </p:spPr>
        <p:txBody>
          <a:bodyPr spcFirstLastPara="1" wrap="square" lIns="25393" tIns="25393" rIns="25393" bIns="25393" anchor="t" anchorCtr="0">
            <a:noAutofit/>
          </a:bodyPr>
          <a:lstStyle/>
          <a:p>
            <a:pPr marL="321653" indent="-287795">
              <a:spcBef>
                <a:spcPts val="0"/>
              </a:spcBef>
              <a:buSzPts val="1800"/>
            </a:pPr>
            <a:r>
              <a:rPr lang="en" b="1"/>
              <a:t>Statistical methods for genetics</a:t>
            </a:r>
            <a:endParaRPr/>
          </a:p>
          <a:p>
            <a:pPr marL="321653" indent="-287795">
              <a:buClr>
                <a:srgbClr val="929292"/>
              </a:buClr>
              <a:buSzPts val="1800"/>
            </a:pPr>
            <a:r>
              <a:rPr lang="en">
                <a:solidFill>
                  <a:srgbClr val="929292"/>
                </a:solidFill>
              </a:rPr>
              <a:t>Linear algebra</a:t>
            </a:r>
            <a:endParaRPr/>
          </a:p>
        </p:txBody>
      </p:sp>
      <p:sp>
        <p:nvSpPr>
          <p:cNvPr id="384" name="Google Shape;384;p57"/>
          <p:cNvSpPr txBox="1">
            <a:spLocks noGrp="1"/>
          </p:cNvSpPr>
          <p:nvPr>
            <p:ph type="title"/>
          </p:nvPr>
        </p:nvSpPr>
        <p:spPr>
          <a:xfrm>
            <a:off x="844331" y="178647"/>
            <a:ext cx="10500165" cy="1142702"/>
          </a:xfrm>
          <a:prstGeom prst="rect">
            <a:avLst/>
          </a:prstGeom>
          <a:noFill/>
          <a:ln>
            <a:noFill/>
          </a:ln>
        </p:spPr>
        <p:txBody>
          <a:bodyPr spcFirstLastPara="1" wrap="square" lIns="25393" tIns="25393" rIns="25393" bIns="25393" anchor="ctr" anchorCtr="0">
            <a:noAutofit/>
          </a:bodyPr>
          <a:lstStyle/>
          <a:p>
            <a:pPr>
              <a:buSzPts val="3700"/>
            </a:pPr>
            <a:r>
              <a:rPr lang="en" sz="4932"/>
              <a:t>Hail as a data science library</a:t>
            </a:r>
            <a:endParaRPr sz="667"/>
          </a:p>
        </p:txBody>
      </p:sp>
    </p:spTree>
    <p:extLst>
      <p:ext uri="{BB962C8B-B14F-4D97-AF65-F5344CB8AC3E}">
        <p14:creationId xmlns:p14="http://schemas.microsoft.com/office/powerpoint/2010/main" val="156530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58" descr="chr22.block00.png"/>
          <p:cNvPicPr preferRelativeResize="0"/>
          <p:nvPr/>
        </p:nvPicPr>
        <p:blipFill rotWithShape="1">
          <a:blip r:embed="rId3">
            <a:alphaModFix/>
          </a:blip>
          <a:srcRect/>
          <a:stretch/>
        </p:blipFill>
        <p:spPr>
          <a:xfrm>
            <a:off x="9120" y="2428987"/>
            <a:ext cx="5961934" cy="4768385"/>
          </a:xfrm>
          <a:prstGeom prst="rect">
            <a:avLst/>
          </a:prstGeom>
          <a:noFill/>
          <a:ln>
            <a:noFill/>
          </a:ln>
        </p:spPr>
      </p:pic>
      <p:grpSp>
        <p:nvGrpSpPr>
          <p:cNvPr id="390" name="Google Shape;390;p58"/>
          <p:cNvGrpSpPr/>
          <p:nvPr/>
        </p:nvGrpSpPr>
        <p:grpSpPr>
          <a:xfrm>
            <a:off x="67298" y="5993824"/>
            <a:ext cx="2248550" cy="798896"/>
            <a:chOff x="0" y="0"/>
            <a:chExt cx="4498271" cy="1598207"/>
          </a:xfrm>
        </p:grpSpPr>
        <p:sp>
          <p:nvSpPr>
            <p:cNvPr id="391" name="Google Shape;391;p58"/>
            <p:cNvSpPr/>
            <p:nvPr/>
          </p:nvSpPr>
          <p:spPr>
            <a:xfrm>
              <a:off x="0" y="0"/>
              <a:ext cx="4498271" cy="1598207"/>
            </a:xfrm>
            <a:prstGeom prst="roundRect">
              <a:avLst>
                <a:gd name="adj" fmla="val 12243"/>
              </a:avLst>
            </a:prstGeom>
            <a:solidFill>
              <a:srgbClr val="F0F0F0"/>
            </a:solidFill>
            <a:ln w="254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algn="ctr">
                <a:buClr>
                  <a:srgbClr val="000000"/>
                </a:buClr>
                <a:buSzPts val="1200"/>
              </a:pPr>
              <a:endParaRPr sz="1600">
                <a:latin typeface="Helvetica Neue"/>
                <a:ea typeface="Helvetica Neue"/>
                <a:cs typeface="Helvetica Neue"/>
                <a:sym typeface="Helvetica Neue"/>
              </a:endParaRPr>
            </a:p>
          </p:txBody>
        </p:sp>
        <p:sp>
          <p:nvSpPr>
            <p:cNvPr id="392" name="Google Shape;392;p58"/>
            <p:cNvSpPr txBox="1"/>
            <p:nvPr/>
          </p:nvSpPr>
          <p:spPr>
            <a:xfrm>
              <a:off x="57309" y="42030"/>
              <a:ext cx="4383652" cy="1514147"/>
            </a:xfrm>
            <a:prstGeom prst="rect">
              <a:avLst/>
            </a:prstGeom>
            <a:noFill/>
            <a:ln>
              <a:noFill/>
            </a:ln>
          </p:spPr>
          <p:txBody>
            <a:bodyPr spcFirstLastPara="1" wrap="square" lIns="0" tIns="0" rIns="0" bIns="0" anchor="ctr" anchorCtr="0">
              <a:noAutofit/>
            </a:bodyPr>
            <a:lstStyle/>
            <a:p>
              <a:pPr algn="ctr">
                <a:buClr>
                  <a:srgbClr val="000000"/>
                </a:buClr>
                <a:buSzPts val="1200"/>
              </a:pPr>
              <a:r>
                <a:rPr lang="en" sz="1600" b="1" i="1" u="sng">
                  <a:latin typeface="Helvetica Neue"/>
                  <a:ea typeface="Helvetica Neue"/>
                  <a:cs typeface="Helvetica Neue"/>
                  <a:sym typeface="Helvetica Neue"/>
                </a:rPr>
                <a:t>Linkage disequilibrium</a:t>
              </a:r>
              <a:endParaRPr sz="667"/>
            </a:p>
            <a:p>
              <a:pPr algn="ctr">
                <a:buClr>
                  <a:srgbClr val="000000"/>
                </a:buClr>
                <a:buSzPts val="1200"/>
              </a:pPr>
              <a:r>
                <a:rPr lang="en" sz="1600">
                  <a:latin typeface="Helvetica Neue"/>
                  <a:ea typeface="Helvetica Neue"/>
                  <a:cs typeface="Helvetica Neue"/>
                  <a:sym typeface="Helvetica Neue"/>
                </a:rPr>
                <a:t>UK Biobank</a:t>
              </a:r>
              <a:endParaRPr sz="667"/>
            </a:p>
          </p:txBody>
        </p:sp>
      </p:grpSp>
      <p:grpSp>
        <p:nvGrpSpPr>
          <p:cNvPr id="393" name="Google Shape;393;p58"/>
          <p:cNvGrpSpPr/>
          <p:nvPr/>
        </p:nvGrpSpPr>
        <p:grpSpPr>
          <a:xfrm>
            <a:off x="407306" y="1372248"/>
            <a:ext cx="5555166" cy="790470"/>
            <a:chOff x="0" y="0"/>
            <a:chExt cx="11113224" cy="1581350"/>
          </a:xfrm>
        </p:grpSpPr>
        <p:sp>
          <p:nvSpPr>
            <p:cNvPr id="394" name="Google Shape;394;p58"/>
            <p:cNvSpPr/>
            <p:nvPr/>
          </p:nvSpPr>
          <p:spPr>
            <a:xfrm>
              <a:off x="0" y="0"/>
              <a:ext cx="11113224" cy="1581350"/>
            </a:xfrm>
            <a:prstGeom prst="roundRect">
              <a:avLst>
                <a:gd name="adj" fmla="val 13999"/>
              </a:avLst>
            </a:prstGeom>
            <a:solidFill>
              <a:srgbClr val="D5D5D5"/>
            </a:solidFill>
            <a:ln>
              <a:noFill/>
            </a:ln>
          </p:spPr>
          <p:txBody>
            <a:bodyPr spcFirstLastPara="1" wrap="square" lIns="0" tIns="0" rIns="0" bIns="0" anchor="ctr" anchorCtr="0">
              <a:noAutofit/>
            </a:bodyPr>
            <a:lstStyle/>
            <a:p>
              <a:pPr algn="ctr">
                <a:buClr>
                  <a:srgbClr val="5E5E5E"/>
                </a:buClr>
                <a:buSzPts val="1800"/>
              </a:pPr>
              <a:endParaRPr sz="2399">
                <a:solidFill>
                  <a:srgbClr val="5E5E5E"/>
                </a:solidFill>
                <a:latin typeface="Helvetica Neue"/>
                <a:ea typeface="Helvetica Neue"/>
                <a:cs typeface="Helvetica Neue"/>
                <a:sym typeface="Helvetica Neue"/>
              </a:endParaRPr>
            </a:p>
          </p:txBody>
        </p:sp>
        <p:sp>
          <p:nvSpPr>
            <p:cNvPr id="395" name="Google Shape;395;p58"/>
            <p:cNvSpPr txBox="1"/>
            <p:nvPr/>
          </p:nvSpPr>
          <p:spPr>
            <a:xfrm>
              <a:off x="64837" y="437259"/>
              <a:ext cx="10983550" cy="706832"/>
            </a:xfrm>
            <a:prstGeom prst="rect">
              <a:avLst/>
            </a:prstGeom>
            <a:noFill/>
            <a:ln>
              <a:noFill/>
            </a:ln>
          </p:spPr>
          <p:txBody>
            <a:bodyPr spcFirstLastPara="1" wrap="square" lIns="0" tIns="0" rIns="0" bIns="0" anchor="ctr" anchorCtr="0">
              <a:noAutofit/>
            </a:bodyPr>
            <a:lstStyle/>
            <a:p>
              <a:pPr algn="ctr">
                <a:buClr>
                  <a:srgbClr val="5E5E5E"/>
                </a:buClr>
                <a:buSzPts val="1800"/>
              </a:pPr>
              <a:r>
                <a:rPr lang="en" sz="2399">
                  <a:solidFill>
                    <a:srgbClr val="5E5E5E"/>
                  </a:solidFill>
                  <a:latin typeface="Helvetica Neue"/>
                  <a:ea typeface="Helvetica Neue"/>
                  <a:cs typeface="Helvetica Neue"/>
                  <a:sym typeface="Helvetica Neue"/>
                </a:rPr>
                <a:t>Data slinging</a:t>
              </a:r>
              <a:endParaRPr sz="667"/>
            </a:p>
          </p:txBody>
        </p:sp>
      </p:grpSp>
      <p:sp>
        <p:nvSpPr>
          <p:cNvPr id="396" name="Google Shape;396;p58"/>
          <p:cNvSpPr/>
          <p:nvPr/>
        </p:nvSpPr>
        <p:spPr>
          <a:xfrm>
            <a:off x="407306" y="1987096"/>
            <a:ext cx="11374215" cy="660229"/>
          </a:xfrm>
          <a:prstGeom prst="roundRect">
            <a:avLst>
              <a:gd name="adj" fmla="val 16760"/>
            </a:avLst>
          </a:prstGeom>
          <a:solidFill>
            <a:srgbClr val="B2FAA1"/>
          </a:solidFill>
          <a:ln>
            <a:noFill/>
          </a:ln>
        </p:spPr>
        <p:txBody>
          <a:bodyPr spcFirstLastPara="1" wrap="square" lIns="0" tIns="0" rIns="0" bIns="0" anchor="ctr" anchorCtr="0">
            <a:noAutofit/>
          </a:bodyPr>
          <a:lstStyle/>
          <a:p>
            <a:pPr algn="ctr">
              <a:buClr>
                <a:srgbClr val="929292"/>
              </a:buClr>
              <a:buSzPts val="1800"/>
            </a:pPr>
            <a:endParaRPr sz="2399">
              <a:solidFill>
                <a:srgbClr val="929292"/>
              </a:solidFill>
              <a:latin typeface="Helvetica Neue"/>
              <a:ea typeface="Helvetica Neue"/>
              <a:cs typeface="Helvetica Neue"/>
              <a:sym typeface="Helvetica Neue"/>
            </a:endParaRPr>
          </a:p>
        </p:txBody>
      </p:sp>
      <p:sp>
        <p:nvSpPr>
          <p:cNvPr id="397" name="Google Shape;397;p58"/>
          <p:cNvSpPr txBox="1">
            <a:spLocks noGrp="1"/>
          </p:cNvSpPr>
          <p:nvPr>
            <p:ph type="body" idx="1"/>
          </p:nvPr>
        </p:nvSpPr>
        <p:spPr>
          <a:xfrm>
            <a:off x="6129967" y="2943285"/>
            <a:ext cx="5747940" cy="3739807"/>
          </a:xfrm>
          <a:prstGeom prst="rect">
            <a:avLst/>
          </a:prstGeom>
          <a:solidFill>
            <a:srgbClr val="FFFFFF"/>
          </a:solidFill>
          <a:ln>
            <a:noFill/>
          </a:ln>
        </p:spPr>
        <p:txBody>
          <a:bodyPr spcFirstLastPara="1" wrap="square" lIns="25393" tIns="25393" rIns="25393" bIns="25393" anchor="t" anchorCtr="0">
            <a:noAutofit/>
          </a:bodyPr>
          <a:lstStyle/>
          <a:p>
            <a:pPr marL="321653" indent="-287795">
              <a:spcBef>
                <a:spcPts val="0"/>
              </a:spcBef>
              <a:buClr>
                <a:srgbClr val="929292"/>
              </a:buClr>
              <a:buSzPts val="1800"/>
            </a:pPr>
            <a:r>
              <a:rPr lang="en">
                <a:solidFill>
                  <a:srgbClr val="929292"/>
                </a:solidFill>
              </a:rPr>
              <a:t>Statistical methods for genetics</a:t>
            </a:r>
            <a:endParaRPr/>
          </a:p>
          <a:p>
            <a:pPr marL="321653" indent="-287795">
              <a:buSzPts val="1800"/>
            </a:pPr>
            <a:r>
              <a:rPr lang="en" b="1"/>
              <a:t>Linear algebra (early stages)</a:t>
            </a:r>
            <a:endParaRPr/>
          </a:p>
        </p:txBody>
      </p:sp>
      <p:grpSp>
        <p:nvGrpSpPr>
          <p:cNvPr id="398" name="Google Shape;398;p58"/>
          <p:cNvGrpSpPr/>
          <p:nvPr/>
        </p:nvGrpSpPr>
        <p:grpSpPr>
          <a:xfrm>
            <a:off x="6226354" y="1372248"/>
            <a:ext cx="5555166" cy="751231"/>
            <a:chOff x="0" y="0"/>
            <a:chExt cx="11113224" cy="1502852"/>
          </a:xfrm>
        </p:grpSpPr>
        <p:sp>
          <p:nvSpPr>
            <p:cNvPr id="399" name="Google Shape;399;p58"/>
            <p:cNvSpPr/>
            <p:nvPr/>
          </p:nvSpPr>
          <p:spPr>
            <a:xfrm>
              <a:off x="0" y="0"/>
              <a:ext cx="11113224" cy="1502852"/>
            </a:xfrm>
            <a:prstGeom prst="roundRect">
              <a:avLst>
                <a:gd name="adj" fmla="val 14730"/>
              </a:avLst>
            </a:prstGeom>
            <a:solidFill>
              <a:srgbClr val="B3F7A5"/>
            </a:solidFill>
            <a:ln>
              <a:noFill/>
            </a:ln>
          </p:spPr>
          <p:txBody>
            <a:bodyPr spcFirstLastPara="1" wrap="square" lIns="0" tIns="0" rIns="0" bIns="0" anchor="ctr" anchorCtr="0">
              <a:noAutofit/>
            </a:bodyPr>
            <a:lstStyle/>
            <a:p>
              <a:pPr algn="ctr">
                <a:buClr>
                  <a:srgbClr val="000000"/>
                </a:buClr>
                <a:buSzPts val="1800"/>
              </a:pPr>
              <a:endParaRPr sz="2399" b="1">
                <a:latin typeface="Helvetica Neue"/>
                <a:ea typeface="Helvetica Neue"/>
                <a:cs typeface="Helvetica Neue"/>
                <a:sym typeface="Helvetica Neue"/>
              </a:endParaRPr>
            </a:p>
          </p:txBody>
        </p:sp>
        <p:sp>
          <p:nvSpPr>
            <p:cNvPr id="400" name="Google Shape;400;p58"/>
            <p:cNvSpPr txBox="1"/>
            <p:nvPr/>
          </p:nvSpPr>
          <p:spPr>
            <a:xfrm>
              <a:off x="64836" y="391967"/>
              <a:ext cx="10983552" cy="718918"/>
            </a:xfrm>
            <a:prstGeom prst="rect">
              <a:avLst/>
            </a:prstGeom>
            <a:noFill/>
            <a:ln>
              <a:noFill/>
            </a:ln>
          </p:spPr>
          <p:txBody>
            <a:bodyPr spcFirstLastPara="1" wrap="square" lIns="0" tIns="0" rIns="0" bIns="0" anchor="ctr" anchorCtr="0">
              <a:noAutofit/>
            </a:bodyPr>
            <a:lstStyle/>
            <a:p>
              <a:pPr algn="ctr">
                <a:buClr>
                  <a:srgbClr val="000000"/>
                </a:buClr>
                <a:buSzPts val="1800"/>
              </a:pPr>
              <a:r>
                <a:rPr lang="en" sz="2399" b="1">
                  <a:latin typeface="Helvetica Neue"/>
                  <a:ea typeface="Helvetica Neue"/>
                  <a:cs typeface="Helvetica Neue"/>
                  <a:sym typeface="Helvetica Neue"/>
                </a:rPr>
                <a:t>Analytical toolbox</a:t>
              </a:r>
              <a:endParaRPr sz="667"/>
            </a:p>
          </p:txBody>
        </p:sp>
      </p:grpSp>
      <p:sp>
        <p:nvSpPr>
          <p:cNvPr id="401" name="Google Shape;401;p58"/>
          <p:cNvSpPr txBox="1">
            <a:spLocks noGrp="1"/>
          </p:cNvSpPr>
          <p:nvPr>
            <p:ph type="title"/>
          </p:nvPr>
        </p:nvSpPr>
        <p:spPr>
          <a:xfrm>
            <a:off x="844331" y="178647"/>
            <a:ext cx="10500165" cy="1142702"/>
          </a:xfrm>
          <a:prstGeom prst="rect">
            <a:avLst/>
          </a:prstGeom>
          <a:noFill/>
          <a:ln>
            <a:noFill/>
          </a:ln>
        </p:spPr>
        <p:txBody>
          <a:bodyPr spcFirstLastPara="1" wrap="square" lIns="25393" tIns="25393" rIns="25393" bIns="25393" anchor="ctr" anchorCtr="0">
            <a:noAutofit/>
          </a:bodyPr>
          <a:lstStyle/>
          <a:p>
            <a:pPr>
              <a:buSzPts val="3700"/>
            </a:pPr>
            <a:r>
              <a:rPr lang="en" sz="4932"/>
              <a:t>Hail as a data science library</a:t>
            </a:r>
            <a:endParaRPr sz="667"/>
          </a:p>
        </p:txBody>
      </p:sp>
    </p:spTree>
    <p:extLst>
      <p:ext uri="{BB962C8B-B14F-4D97-AF65-F5344CB8AC3E}">
        <p14:creationId xmlns:p14="http://schemas.microsoft.com/office/powerpoint/2010/main" val="1041106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title"/>
          </p:nvPr>
        </p:nvSpPr>
        <p:spPr>
          <a:xfrm>
            <a:off x="844331" y="52466"/>
            <a:ext cx="10500165" cy="1142702"/>
          </a:xfrm>
          <a:prstGeom prst="rect">
            <a:avLst/>
          </a:prstGeom>
          <a:noFill/>
          <a:ln>
            <a:noFill/>
          </a:ln>
        </p:spPr>
        <p:txBody>
          <a:bodyPr spcFirstLastPara="1" wrap="square" lIns="25393" tIns="25393" rIns="25393" bIns="25393" anchor="ctr" anchorCtr="0">
            <a:noAutofit/>
          </a:bodyPr>
          <a:lstStyle/>
          <a:p>
            <a:r>
              <a:rPr lang="en" sz="4932" dirty="0"/>
              <a:t>Variant Call Format (VCF)</a:t>
            </a:r>
            <a:endParaRPr sz="4932" dirty="0"/>
          </a:p>
        </p:txBody>
      </p:sp>
      <p:sp>
        <p:nvSpPr>
          <p:cNvPr id="414" name="Google Shape;414;p60"/>
          <p:cNvSpPr/>
          <p:nvPr/>
        </p:nvSpPr>
        <p:spPr>
          <a:xfrm>
            <a:off x="3029650" y="3678383"/>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15" name="Google Shape;415;p60"/>
          <p:cNvSpPr/>
          <p:nvPr/>
        </p:nvSpPr>
        <p:spPr>
          <a:xfrm>
            <a:off x="3537518" y="3678383"/>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16" name="Google Shape;416;p60"/>
          <p:cNvSpPr/>
          <p:nvPr/>
        </p:nvSpPr>
        <p:spPr>
          <a:xfrm>
            <a:off x="1611853" y="2764223"/>
            <a:ext cx="253934" cy="190326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cxnSp>
        <p:nvCxnSpPr>
          <p:cNvPr id="417" name="Google Shape;417;p60"/>
          <p:cNvCxnSpPr/>
          <p:nvPr/>
        </p:nvCxnSpPr>
        <p:spPr>
          <a:xfrm rot="10800000" flipH="1">
            <a:off x="3567367" y="1953048"/>
            <a:ext cx="1216900" cy="364013"/>
          </a:xfrm>
          <a:prstGeom prst="straightConnector1">
            <a:avLst/>
          </a:prstGeom>
          <a:noFill/>
          <a:ln w="25400" cap="flat" cmpd="sng">
            <a:solidFill>
              <a:srgbClr val="A6AAA9"/>
            </a:solidFill>
            <a:prstDash val="solid"/>
            <a:miter lim="400000"/>
            <a:headEnd type="none" w="sm" len="sm"/>
            <a:tailEnd type="none" w="sm" len="sm"/>
          </a:ln>
        </p:spPr>
      </p:cxnSp>
      <p:cxnSp>
        <p:nvCxnSpPr>
          <p:cNvPr id="418" name="Google Shape;418;p60"/>
          <p:cNvCxnSpPr/>
          <p:nvPr/>
        </p:nvCxnSpPr>
        <p:spPr>
          <a:xfrm>
            <a:off x="3590693" y="2730899"/>
            <a:ext cx="1187548" cy="134337"/>
          </a:xfrm>
          <a:prstGeom prst="straightConnector1">
            <a:avLst/>
          </a:prstGeom>
          <a:noFill/>
          <a:ln w="25400" cap="flat" cmpd="sng">
            <a:solidFill>
              <a:srgbClr val="A6AAA9"/>
            </a:solidFill>
            <a:prstDash val="solid"/>
            <a:miter lim="400000"/>
            <a:headEnd type="none" w="sm" len="sm"/>
            <a:tailEnd type="none" w="sm" len="sm"/>
          </a:ln>
        </p:spPr>
      </p:cxnSp>
      <p:cxnSp>
        <p:nvCxnSpPr>
          <p:cNvPr id="419" name="Google Shape;419;p60"/>
          <p:cNvCxnSpPr/>
          <p:nvPr/>
        </p:nvCxnSpPr>
        <p:spPr>
          <a:xfrm>
            <a:off x="3660219" y="4001739"/>
            <a:ext cx="1143562" cy="358831"/>
          </a:xfrm>
          <a:prstGeom prst="straightConnector1">
            <a:avLst/>
          </a:prstGeom>
          <a:noFill/>
          <a:ln w="25400" cap="flat" cmpd="sng">
            <a:solidFill>
              <a:srgbClr val="A6AAA9"/>
            </a:solidFill>
            <a:prstDash val="solid"/>
            <a:miter lim="400000"/>
            <a:headEnd type="none" w="sm" len="sm"/>
            <a:tailEnd type="none" w="sm" len="sm"/>
          </a:ln>
        </p:spPr>
      </p:cxnSp>
      <p:cxnSp>
        <p:nvCxnSpPr>
          <p:cNvPr id="420" name="Google Shape;420;p60"/>
          <p:cNvCxnSpPr/>
          <p:nvPr/>
        </p:nvCxnSpPr>
        <p:spPr>
          <a:xfrm rot="10800000" flipH="1">
            <a:off x="3677999" y="3483151"/>
            <a:ext cx="1139225" cy="141740"/>
          </a:xfrm>
          <a:prstGeom prst="straightConnector1">
            <a:avLst/>
          </a:prstGeom>
          <a:noFill/>
          <a:ln w="25400" cap="flat" cmpd="sng">
            <a:solidFill>
              <a:srgbClr val="A6AAA9"/>
            </a:solidFill>
            <a:prstDash val="solid"/>
            <a:miter lim="400000"/>
            <a:headEnd type="none" w="sm" len="sm"/>
            <a:tailEnd type="none" w="sm" len="sm"/>
          </a:ln>
        </p:spPr>
      </p:cxnSp>
      <p:sp>
        <p:nvSpPr>
          <p:cNvPr id="421" name="Google Shape;421;p60"/>
          <p:cNvSpPr/>
          <p:nvPr/>
        </p:nvSpPr>
        <p:spPr>
          <a:xfrm>
            <a:off x="1985453" y="2761399"/>
            <a:ext cx="2273997" cy="190326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22" name="Google Shape;422;p60"/>
          <p:cNvSpPr/>
          <p:nvPr/>
        </p:nvSpPr>
        <p:spPr>
          <a:xfrm>
            <a:off x="1985453" y="2415063"/>
            <a:ext cx="2273997"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23" name="Google Shape;423;p60"/>
          <p:cNvSpPr/>
          <p:nvPr/>
        </p:nvSpPr>
        <p:spPr>
          <a:xfrm>
            <a:off x="3283584" y="3933337"/>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24" name="Google Shape;424;p60"/>
          <p:cNvSpPr/>
          <p:nvPr/>
        </p:nvSpPr>
        <p:spPr>
          <a:xfrm>
            <a:off x="3283584" y="3422668"/>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25" name="Google Shape;425;p60"/>
          <p:cNvSpPr/>
          <p:nvPr/>
        </p:nvSpPr>
        <p:spPr>
          <a:xfrm>
            <a:off x="3283584" y="3678383"/>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26" name="Google Shape;426;p60"/>
          <p:cNvSpPr/>
          <p:nvPr/>
        </p:nvSpPr>
        <p:spPr>
          <a:xfrm>
            <a:off x="3251844" y="3646643"/>
            <a:ext cx="317417" cy="317417"/>
          </a:xfrm>
          <a:prstGeom prst="ellipse">
            <a:avLst/>
          </a:prstGeom>
          <a:noFill/>
          <a:ln w="25400" cap="flat" cmpd="sng">
            <a:solidFill>
              <a:srgbClr val="85888D"/>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27" name="Google Shape;427;p60"/>
          <p:cNvSpPr/>
          <p:nvPr/>
        </p:nvSpPr>
        <p:spPr>
          <a:xfrm>
            <a:off x="3258191" y="3652989"/>
            <a:ext cx="304721" cy="304721"/>
          </a:xfrm>
          <a:prstGeom prst="ellipse">
            <a:avLst/>
          </a:prstGeom>
          <a:solidFill>
            <a:srgbClr val="FFFFFF">
              <a:alpha val="80392"/>
            </a:srgbClr>
          </a:solidFill>
          <a:ln>
            <a:noFill/>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28" name="Google Shape;428;p60"/>
          <p:cNvSpPr/>
          <p:nvPr/>
        </p:nvSpPr>
        <p:spPr>
          <a:xfrm>
            <a:off x="3030709" y="2415063"/>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29" name="Google Shape;429;p60"/>
          <p:cNvSpPr/>
          <p:nvPr/>
        </p:nvSpPr>
        <p:spPr>
          <a:xfrm>
            <a:off x="3537518" y="2415063"/>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30" name="Google Shape;430;p60"/>
          <p:cNvSpPr/>
          <p:nvPr/>
        </p:nvSpPr>
        <p:spPr>
          <a:xfrm>
            <a:off x="3283584" y="2415444"/>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31" name="Google Shape;431;p60"/>
          <p:cNvSpPr/>
          <p:nvPr/>
        </p:nvSpPr>
        <p:spPr>
          <a:xfrm>
            <a:off x="3251844" y="2383704"/>
            <a:ext cx="317417" cy="317417"/>
          </a:xfrm>
          <a:prstGeom prst="ellipse">
            <a:avLst/>
          </a:prstGeom>
          <a:noFill/>
          <a:ln w="25400" cap="flat" cmpd="sng">
            <a:solidFill>
              <a:srgbClr val="85888D"/>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32" name="Google Shape;432;p60"/>
          <p:cNvSpPr/>
          <p:nvPr/>
        </p:nvSpPr>
        <p:spPr>
          <a:xfrm>
            <a:off x="3258191" y="2390050"/>
            <a:ext cx="304721" cy="304721"/>
          </a:xfrm>
          <a:prstGeom prst="ellipse">
            <a:avLst/>
          </a:prstGeom>
          <a:solidFill>
            <a:srgbClr val="FFFFFF">
              <a:alpha val="80392"/>
            </a:srgbClr>
          </a:solidFill>
          <a:ln>
            <a:noFill/>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33" name="Google Shape;433;p60"/>
          <p:cNvSpPr/>
          <p:nvPr/>
        </p:nvSpPr>
        <p:spPr>
          <a:xfrm>
            <a:off x="3537518" y="3932317"/>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34" name="Google Shape;434;p60"/>
          <p:cNvSpPr txBox="1"/>
          <p:nvPr/>
        </p:nvSpPr>
        <p:spPr>
          <a:xfrm>
            <a:off x="358140" y="3500015"/>
            <a:ext cx="1143702" cy="431888"/>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Helvetica Neue"/>
                <a:ea typeface="Helvetica Neue"/>
                <a:cs typeface="Helvetica Neue"/>
                <a:sym typeface="Helvetica Neue"/>
              </a:rPr>
              <a:t>variant</a:t>
            </a:r>
            <a:endParaRPr sz="667"/>
          </a:p>
        </p:txBody>
      </p:sp>
      <p:sp>
        <p:nvSpPr>
          <p:cNvPr id="435" name="Google Shape;435;p60"/>
          <p:cNvSpPr txBox="1"/>
          <p:nvPr/>
        </p:nvSpPr>
        <p:spPr>
          <a:xfrm>
            <a:off x="2200558" y="1919226"/>
            <a:ext cx="1216883" cy="431888"/>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Helvetica Neue"/>
                <a:ea typeface="Helvetica Neue"/>
                <a:cs typeface="Helvetica Neue"/>
                <a:sym typeface="Helvetica Neue"/>
              </a:rPr>
              <a:t>sample</a:t>
            </a:r>
            <a:endParaRPr sz="667"/>
          </a:p>
        </p:txBody>
      </p:sp>
      <p:sp>
        <p:nvSpPr>
          <p:cNvPr id="436" name="Google Shape;436;p60"/>
          <p:cNvSpPr txBox="1"/>
          <p:nvPr/>
        </p:nvSpPr>
        <p:spPr>
          <a:xfrm>
            <a:off x="2200561" y="2877610"/>
            <a:ext cx="1598384" cy="431888"/>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Helvetica Neue"/>
                <a:ea typeface="Helvetica Neue"/>
                <a:cs typeface="Helvetica Neue"/>
                <a:sym typeface="Helvetica Neue"/>
              </a:rPr>
              <a:t>genotypes</a:t>
            </a:r>
            <a:endParaRPr sz="667"/>
          </a:p>
        </p:txBody>
      </p:sp>
      <p:sp>
        <p:nvSpPr>
          <p:cNvPr id="437" name="Google Shape;437;p60"/>
          <p:cNvSpPr/>
          <p:nvPr/>
        </p:nvSpPr>
        <p:spPr>
          <a:xfrm>
            <a:off x="1611853" y="3933337"/>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38" name="Google Shape;438;p60"/>
          <p:cNvSpPr/>
          <p:nvPr/>
        </p:nvSpPr>
        <p:spPr>
          <a:xfrm>
            <a:off x="1611853" y="3422668"/>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39" name="Google Shape;439;p60"/>
          <p:cNvSpPr/>
          <p:nvPr/>
        </p:nvSpPr>
        <p:spPr>
          <a:xfrm>
            <a:off x="1611853" y="3678383"/>
            <a:ext cx="253934" cy="25393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40" name="Google Shape;440;p60"/>
          <p:cNvSpPr txBox="1"/>
          <p:nvPr/>
        </p:nvSpPr>
        <p:spPr>
          <a:xfrm rot="-5400000">
            <a:off x="1496138" y="2903755"/>
            <a:ext cx="374553" cy="431688"/>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441" name="Google Shape;441;p60"/>
          <p:cNvSpPr txBox="1"/>
          <p:nvPr/>
        </p:nvSpPr>
        <p:spPr>
          <a:xfrm rot="-5400000">
            <a:off x="1496138" y="4187270"/>
            <a:ext cx="374553" cy="431688"/>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442" name="Google Shape;442;p60"/>
          <p:cNvSpPr txBox="1"/>
          <p:nvPr/>
        </p:nvSpPr>
        <p:spPr>
          <a:xfrm>
            <a:off x="2343135" y="2265953"/>
            <a:ext cx="374553" cy="431688"/>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443" name="Google Shape;443;p60"/>
          <p:cNvSpPr txBox="1"/>
          <p:nvPr/>
        </p:nvSpPr>
        <p:spPr>
          <a:xfrm>
            <a:off x="3822806" y="2265953"/>
            <a:ext cx="374553" cy="431688"/>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444" name="Google Shape;444;p60"/>
          <p:cNvSpPr/>
          <p:nvPr/>
        </p:nvSpPr>
        <p:spPr>
          <a:xfrm>
            <a:off x="1586459" y="3907943"/>
            <a:ext cx="304721" cy="304721"/>
          </a:xfrm>
          <a:prstGeom prst="ellipse">
            <a:avLst/>
          </a:prstGeom>
          <a:solidFill>
            <a:srgbClr val="FFFFFF">
              <a:alpha val="80392"/>
            </a:srgbClr>
          </a:solidFill>
          <a:ln>
            <a:noFill/>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445" name="Google Shape;445;p60"/>
          <p:cNvSpPr/>
          <p:nvPr/>
        </p:nvSpPr>
        <p:spPr>
          <a:xfrm>
            <a:off x="1580111" y="3901595"/>
            <a:ext cx="317417" cy="317417"/>
          </a:xfrm>
          <a:prstGeom prst="ellipse">
            <a:avLst/>
          </a:prstGeom>
          <a:noFill/>
          <a:ln w="25400" cap="flat" cmpd="sng">
            <a:solidFill>
              <a:srgbClr val="85888D"/>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cxnSp>
        <p:nvCxnSpPr>
          <p:cNvPr id="446" name="Google Shape;446;p60"/>
          <p:cNvCxnSpPr/>
          <p:nvPr/>
        </p:nvCxnSpPr>
        <p:spPr>
          <a:xfrm>
            <a:off x="1967265" y="3950334"/>
            <a:ext cx="1819997" cy="990719"/>
          </a:xfrm>
          <a:prstGeom prst="straightConnector1">
            <a:avLst/>
          </a:prstGeom>
          <a:noFill/>
          <a:ln w="25400" cap="flat" cmpd="sng">
            <a:solidFill>
              <a:srgbClr val="A6AAA9"/>
            </a:solidFill>
            <a:prstDash val="solid"/>
            <a:miter lim="400000"/>
            <a:headEnd type="none" w="sm" len="sm"/>
            <a:tailEnd type="none" w="sm" len="sm"/>
          </a:ln>
        </p:spPr>
      </p:cxnSp>
      <p:cxnSp>
        <p:nvCxnSpPr>
          <p:cNvPr id="447" name="Google Shape;447;p60"/>
          <p:cNvCxnSpPr/>
          <p:nvPr/>
        </p:nvCxnSpPr>
        <p:spPr>
          <a:xfrm>
            <a:off x="1789330" y="4306494"/>
            <a:ext cx="1944583" cy="1501105"/>
          </a:xfrm>
          <a:prstGeom prst="straightConnector1">
            <a:avLst/>
          </a:prstGeom>
          <a:noFill/>
          <a:ln w="25400" cap="flat" cmpd="sng">
            <a:solidFill>
              <a:srgbClr val="A6AAA9"/>
            </a:solidFill>
            <a:prstDash val="solid"/>
            <a:miter lim="400000"/>
            <a:headEnd type="none" w="sm" len="sm"/>
            <a:tailEnd type="none" w="sm" len="sm"/>
          </a:ln>
        </p:spPr>
      </p:cxnSp>
      <p:graphicFrame>
        <p:nvGraphicFramePr>
          <p:cNvPr id="448" name="Google Shape;448;p60"/>
          <p:cNvGraphicFramePr/>
          <p:nvPr/>
        </p:nvGraphicFramePr>
        <p:xfrm>
          <a:off x="5028398" y="3450862"/>
          <a:ext cx="4134390" cy="952218"/>
        </p:xfrm>
        <a:graphic>
          <a:graphicData uri="http://schemas.openxmlformats.org/drawingml/2006/table">
            <a:tbl>
              <a:tblPr firstRow="1">
                <a:noFill/>
              </a:tblPr>
              <a:tblGrid>
                <a:gridCol w="837815">
                  <a:extLst>
                    <a:ext uri="{9D8B030D-6E8A-4147-A177-3AD203B41FA5}">
                      <a16:colId xmlns:a16="http://schemas.microsoft.com/office/drawing/2014/main" val="20000"/>
                    </a:ext>
                  </a:extLst>
                </a:gridCol>
                <a:gridCol w="1805963">
                  <a:extLst>
                    <a:ext uri="{9D8B030D-6E8A-4147-A177-3AD203B41FA5}">
                      <a16:colId xmlns:a16="http://schemas.microsoft.com/office/drawing/2014/main" val="20001"/>
                    </a:ext>
                  </a:extLst>
                </a:gridCol>
                <a:gridCol w="970647">
                  <a:extLst>
                    <a:ext uri="{9D8B030D-6E8A-4147-A177-3AD203B41FA5}">
                      <a16:colId xmlns:a16="http://schemas.microsoft.com/office/drawing/2014/main" val="20002"/>
                    </a:ext>
                  </a:extLst>
                </a:gridCol>
                <a:gridCol w="519965">
                  <a:extLst>
                    <a:ext uri="{9D8B030D-6E8A-4147-A177-3AD203B41FA5}">
                      <a16:colId xmlns:a16="http://schemas.microsoft.com/office/drawing/2014/main" val="20003"/>
                    </a:ext>
                  </a:extLst>
                </a:gridCol>
              </a:tblGrid>
              <a:tr h="476109">
                <a:tc>
                  <a:txBody>
                    <a:bodyPr/>
                    <a:lstStyle/>
                    <a:p>
                      <a:pPr marL="0" marR="0" lvl="0" indent="0" algn="ctr" rtl="0">
                        <a:lnSpc>
                          <a:spcPct val="100000"/>
                        </a:lnSpc>
                        <a:spcBef>
                          <a:spcPts val="0"/>
                        </a:spcBef>
                        <a:spcAft>
                          <a:spcPts val="0"/>
                        </a:spcAft>
                        <a:buClr>
                          <a:srgbClr val="FFFFFF"/>
                        </a:buClr>
                        <a:buSzPts val="1400"/>
                        <a:buFont typeface="Helvetica Neue"/>
                        <a:buNone/>
                      </a:pPr>
                      <a:r>
                        <a:rPr lang="en" sz="1900" b="1" u="none" strike="noStrike" cap="none">
                          <a:solidFill>
                            <a:srgbClr val="FFFFFF"/>
                          </a:solidFill>
                          <a:latin typeface="Helvetica Neue"/>
                          <a:ea typeface="Helvetica Neue"/>
                          <a:cs typeface="Helvetica Neue"/>
                          <a:sym typeface="Helvetica Neue"/>
                        </a:rPr>
                        <a:t>GT</a:t>
                      </a:r>
                      <a:endParaRPr sz="700"/>
                    </a:p>
                  </a:txBody>
                  <a:tcPr marL="25393" marR="25393" marT="25393" marB="25393" anchor="ctr">
                    <a:solidFill>
                      <a:srgbClr val="767C85"/>
                    </a:solidFill>
                  </a:tcPr>
                </a:tc>
                <a:tc>
                  <a:txBody>
                    <a:bodyPr/>
                    <a:lstStyle/>
                    <a:p>
                      <a:pPr marL="0" marR="0" lvl="0" indent="0" algn="ctr" rtl="0">
                        <a:lnSpc>
                          <a:spcPct val="100000"/>
                        </a:lnSpc>
                        <a:spcBef>
                          <a:spcPts val="0"/>
                        </a:spcBef>
                        <a:spcAft>
                          <a:spcPts val="0"/>
                        </a:spcAft>
                        <a:buClr>
                          <a:srgbClr val="FFFFFF"/>
                        </a:buClr>
                        <a:buSzPts val="1400"/>
                        <a:buFont typeface="Helvetica Neue"/>
                        <a:buNone/>
                      </a:pPr>
                      <a:r>
                        <a:rPr lang="en" sz="1900" b="1" u="none" strike="noStrike" cap="none">
                          <a:solidFill>
                            <a:srgbClr val="FFFFFF"/>
                          </a:solidFill>
                          <a:latin typeface="Helvetica Neue"/>
                          <a:ea typeface="Helvetica Neue"/>
                          <a:cs typeface="Helvetica Neue"/>
                          <a:sym typeface="Helvetica Neue"/>
                        </a:rPr>
                        <a:t>AD</a:t>
                      </a:r>
                      <a:endParaRPr sz="700"/>
                    </a:p>
                  </a:txBody>
                  <a:tcPr marL="25393" marR="25393" marT="25393" marB="25393" anchor="ctr">
                    <a:solidFill>
                      <a:srgbClr val="767C85"/>
                    </a:solidFill>
                  </a:tcPr>
                </a:tc>
                <a:tc>
                  <a:txBody>
                    <a:bodyPr/>
                    <a:lstStyle/>
                    <a:p>
                      <a:pPr marL="0" marR="0" lvl="0" indent="0" algn="ctr" rtl="0">
                        <a:lnSpc>
                          <a:spcPct val="100000"/>
                        </a:lnSpc>
                        <a:spcBef>
                          <a:spcPts val="0"/>
                        </a:spcBef>
                        <a:spcAft>
                          <a:spcPts val="0"/>
                        </a:spcAft>
                        <a:buClr>
                          <a:srgbClr val="FFFFFF"/>
                        </a:buClr>
                        <a:buSzPts val="1400"/>
                        <a:buFont typeface="Helvetica Neue"/>
                        <a:buNone/>
                      </a:pPr>
                      <a:r>
                        <a:rPr lang="en" sz="1900" b="1" u="none" strike="noStrike" cap="none">
                          <a:solidFill>
                            <a:srgbClr val="FFFFFF"/>
                          </a:solidFill>
                          <a:latin typeface="Helvetica Neue"/>
                          <a:ea typeface="Helvetica Neue"/>
                          <a:cs typeface="Helvetica Neue"/>
                          <a:sym typeface="Helvetica Neue"/>
                        </a:rPr>
                        <a:t>DP</a:t>
                      </a:r>
                      <a:endParaRPr sz="700"/>
                    </a:p>
                  </a:txBody>
                  <a:tcPr marL="25393" marR="25393" marT="25393" marB="25393" anchor="ctr">
                    <a:solidFill>
                      <a:srgbClr val="767C85"/>
                    </a:solidFill>
                  </a:tcPr>
                </a:tc>
                <a:tc>
                  <a:txBody>
                    <a:bodyPr/>
                    <a:lstStyle/>
                    <a:p>
                      <a:pPr marL="0" marR="0" lvl="0" indent="0" algn="ctr" rtl="0">
                        <a:lnSpc>
                          <a:spcPct val="100000"/>
                        </a:lnSpc>
                        <a:spcBef>
                          <a:spcPts val="0"/>
                        </a:spcBef>
                        <a:spcAft>
                          <a:spcPts val="0"/>
                        </a:spcAft>
                        <a:buClr>
                          <a:srgbClr val="FFFFFF"/>
                        </a:buClr>
                        <a:buSzPts val="1400"/>
                        <a:buFont typeface="Helvetica Neue"/>
                        <a:buNone/>
                      </a:pPr>
                      <a:r>
                        <a:rPr lang="en" sz="1900" b="1" u="none" strike="noStrike" cap="none">
                          <a:solidFill>
                            <a:srgbClr val="FFFFFF"/>
                          </a:solidFill>
                          <a:latin typeface="Helvetica Neue"/>
                          <a:ea typeface="Helvetica Neue"/>
                          <a:cs typeface="Helvetica Neue"/>
                          <a:sym typeface="Helvetica Neue"/>
                        </a:rPr>
                        <a:t>…</a:t>
                      </a:r>
                      <a:endParaRPr sz="700"/>
                    </a:p>
                  </a:txBody>
                  <a:tcPr marL="25393" marR="25393" marT="25393" marB="25393" anchor="ctr">
                    <a:solidFill>
                      <a:srgbClr val="767C85"/>
                    </a:solidFill>
                  </a:tcPr>
                </a:tc>
                <a:extLst>
                  <a:ext uri="{0D108BD9-81ED-4DB2-BD59-A6C34878D82A}">
                    <a16:rowId xmlns:a16="http://schemas.microsoft.com/office/drawing/2014/main" val="10000"/>
                  </a:ext>
                </a:extLst>
              </a:tr>
              <a:tr h="476109">
                <a:tc>
                  <a:txBody>
                    <a:bodyPr/>
                    <a:lstStyle/>
                    <a:p>
                      <a:pPr marL="0" marR="0" lvl="0" indent="0" algn="ctr" rtl="0">
                        <a:lnSpc>
                          <a:spcPct val="100000"/>
                        </a:lnSpc>
                        <a:spcBef>
                          <a:spcPts val="0"/>
                        </a:spcBef>
                        <a:spcAft>
                          <a:spcPts val="0"/>
                        </a:spcAft>
                        <a:buClr>
                          <a:srgbClr val="000000"/>
                        </a:buClr>
                        <a:buSzPts val="1400"/>
                        <a:buFont typeface="Consolas"/>
                        <a:buNone/>
                      </a:pPr>
                      <a:r>
                        <a:rPr lang="en" sz="1900" u="none" strike="noStrike" cap="none">
                          <a:solidFill>
                            <a:srgbClr val="000000"/>
                          </a:solidFill>
                          <a:latin typeface="Consolas"/>
                          <a:ea typeface="Consolas"/>
                          <a:cs typeface="Consolas"/>
                          <a:sym typeface="Consolas"/>
                        </a:rPr>
                        <a:t>0/1</a:t>
                      </a:r>
                      <a:endParaRPr sz="700"/>
                    </a:p>
                  </a:txBody>
                  <a:tcPr marL="25393" marR="25393" marT="25393" marB="25393" anchor="ctr">
                    <a:solidFill>
                      <a:srgbClr val="D0D1D2"/>
                    </a:solidFill>
                  </a:tcPr>
                </a:tc>
                <a:tc>
                  <a:txBody>
                    <a:bodyPr/>
                    <a:lstStyle/>
                    <a:p>
                      <a:pPr marL="0" marR="0" lvl="0" indent="0" algn="ctr" rtl="0">
                        <a:lnSpc>
                          <a:spcPct val="100000"/>
                        </a:lnSpc>
                        <a:spcBef>
                          <a:spcPts val="0"/>
                        </a:spcBef>
                        <a:spcAft>
                          <a:spcPts val="0"/>
                        </a:spcAft>
                        <a:buClr>
                          <a:srgbClr val="000000"/>
                        </a:buClr>
                        <a:buSzPts val="1400"/>
                        <a:buFont typeface="Consolas"/>
                        <a:buNone/>
                      </a:pPr>
                      <a:r>
                        <a:rPr lang="en" sz="1900" u="none" strike="noStrike" cap="none">
                          <a:solidFill>
                            <a:srgbClr val="000000"/>
                          </a:solidFill>
                          <a:latin typeface="Consolas"/>
                          <a:ea typeface="Consolas"/>
                          <a:cs typeface="Consolas"/>
                          <a:sym typeface="Consolas"/>
                        </a:rPr>
                        <a:t>8,11</a:t>
                      </a:r>
                      <a:endParaRPr sz="700"/>
                    </a:p>
                  </a:txBody>
                  <a:tcPr marL="25393" marR="25393" marT="25393" marB="25393" anchor="ctr">
                    <a:solidFill>
                      <a:srgbClr val="D0D1D2"/>
                    </a:solidFill>
                  </a:tcPr>
                </a:tc>
                <a:tc>
                  <a:txBody>
                    <a:bodyPr/>
                    <a:lstStyle/>
                    <a:p>
                      <a:pPr marL="0" marR="0" lvl="0" indent="0" algn="ctr" rtl="0">
                        <a:lnSpc>
                          <a:spcPct val="100000"/>
                        </a:lnSpc>
                        <a:spcBef>
                          <a:spcPts val="0"/>
                        </a:spcBef>
                        <a:spcAft>
                          <a:spcPts val="0"/>
                        </a:spcAft>
                        <a:buClr>
                          <a:srgbClr val="000000"/>
                        </a:buClr>
                        <a:buSzPts val="1400"/>
                        <a:buFont typeface="Consolas"/>
                        <a:buNone/>
                      </a:pPr>
                      <a:r>
                        <a:rPr lang="en" sz="1900" u="none" strike="noStrike" cap="none">
                          <a:solidFill>
                            <a:srgbClr val="000000"/>
                          </a:solidFill>
                          <a:latin typeface="Consolas"/>
                          <a:ea typeface="Consolas"/>
                          <a:cs typeface="Consolas"/>
                          <a:sym typeface="Consolas"/>
                        </a:rPr>
                        <a:t>19</a:t>
                      </a:r>
                      <a:endParaRPr sz="700"/>
                    </a:p>
                  </a:txBody>
                  <a:tcPr marL="25393" marR="25393" marT="25393" marB="25393" anchor="ctr">
                    <a:solidFill>
                      <a:srgbClr val="D0D1D2"/>
                    </a:solidFill>
                  </a:tcPr>
                </a:tc>
                <a:tc>
                  <a:txBody>
                    <a:bodyPr/>
                    <a:lstStyle/>
                    <a:p>
                      <a:pPr marL="0" marR="0" lvl="0" indent="0" algn="ctr" rtl="0">
                        <a:lnSpc>
                          <a:spcPct val="100000"/>
                        </a:lnSpc>
                        <a:spcBef>
                          <a:spcPts val="0"/>
                        </a:spcBef>
                        <a:spcAft>
                          <a:spcPts val="0"/>
                        </a:spcAft>
                        <a:buClr>
                          <a:srgbClr val="000000"/>
                        </a:buClr>
                        <a:buSzPts val="1400"/>
                        <a:buFont typeface="Consolas"/>
                        <a:buNone/>
                      </a:pPr>
                      <a:r>
                        <a:rPr lang="en" sz="1900" u="none" strike="noStrike" cap="none">
                          <a:solidFill>
                            <a:srgbClr val="000000"/>
                          </a:solidFill>
                          <a:latin typeface="Consolas"/>
                          <a:ea typeface="Consolas"/>
                          <a:cs typeface="Consolas"/>
                          <a:sym typeface="Consolas"/>
                        </a:rPr>
                        <a:t>…</a:t>
                      </a:r>
                      <a:endParaRPr sz="700"/>
                    </a:p>
                  </a:txBody>
                  <a:tcPr marL="25393" marR="25393" marT="25393" marB="25393" anchor="ctr">
                    <a:solidFill>
                      <a:srgbClr val="D0D1D2"/>
                    </a:solidFill>
                  </a:tcPr>
                </a:tc>
                <a:extLst>
                  <a:ext uri="{0D108BD9-81ED-4DB2-BD59-A6C34878D82A}">
                    <a16:rowId xmlns:a16="http://schemas.microsoft.com/office/drawing/2014/main" val="10001"/>
                  </a:ext>
                </a:extLst>
              </a:tr>
            </a:tbl>
          </a:graphicData>
        </a:graphic>
      </p:graphicFrame>
      <p:graphicFrame>
        <p:nvGraphicFramePr>
          <p:cNvPr id="449" name="Google Shape;449;p60"/>
          <p:cNvGraphicFramePr/>
          <p:nvPr/>
        </p:nvGraphicFramePr>
        <p:xfrm>
          <a:off x="5039963" y="1913925"/>
          <a:ext cx="1368743" cy="952218"/>
        </p:xfrm>
        <a:graphic>
          <a:graphicData uri="http://schemas.openxmlformats.org/drawingml/2006/table">
            <a:tbl>
              <a:tblPr firstRow="1">
                <a:noFill/>
              </a:tblPr>
              <a:tblGrid>
                <a:gridCol w="1368743">
                  <a:extLst>
                    <a:ext uri="{9D8B030D-6E8A-4147-A177-3AD203B41FA5}">
                      <a16:colId xmlns:a16="http://schemas.microsoft.com/office/drawing/2014/main" val="20000"/>
                    </a:ext>
                  </a:extLst>
                </a:gridCol>
              </a:tblGrid>
              <a:tr h="476109">
                <a:tc>
                  <a:txBody>
                    <a:bodyPr/>
                    <a:lstStyle/>
                    <a:p>
                      <a:pPr marL="0" marR="0" lvl="0" indent="0" algn="ctr" rtl="0">
                        <a:lnSpc>
                          <a:spcPct val="100000"/>
                        </a:lnSpc>
                        <a:spcBef>
                          <a:spcPts val="0"/>
                        </a:spcBef>
                        <a:spcAft>
                          <a:spcPts val="0"/>
                        </a:spcAft>
                        <a:buClr>
                          <a:srgbClr val="FFFFFF"/>
                        </a:buClr>
                        <a:buSzPts val="1400"/>
                        <a:buFont typeface="Helvetica Neue"/>
                        <a:buNone/>
                      </a:pPr>
                      <a:r>
                        <a:rPr lang="en" sz="1900" b="1" u="none" strike="noStrike" cap="none">
                          <a:solidFill>
                            <a:srgbClr val="FFFFFF"/>
                          </a:solidFill>
                          <a:latin typeface="Helvetica Neue"/>
                          <a:ea typeface="Helvetica Neue"/>
                          <a:cs typeface="Helvetica Neue"/>
                          <a:sym typeface="Helvetica Neue"/>
                        </a:rPr>
                        <a:t>ID</a:t>
                      </a:r>
                      <a:endParaRPr sz="700"/>
                    </a:p>
                  </a:txBody>
                  <a:tcPr marL="25393" marR="25393" marT="25393" marB="25393" anchor="ctr">
                    <a:solidFill>
                      <a:srgbClr val="767C85"/>
                    </a:solidFill>
                  </a:tcPr>
                </a:tc>
                <a:extLst>
                  <a:ext uri="{0D108BD9-81ED-4DB2-BD59-A6C34878D82A}">
                    <a16:rowId xmlns:a16="http://schemas.microsoft.com/office/drawing/2014/main" val="10000"/>
                  </a:ext>
                </a:extLst>
              </a:tr>
              <a:tr h="476109">
                <a:tc>
                  <a:txBody>
                    <a:bodyPr/>
                    <a:lstStyle/>
                    <a:p>
                      <a:pPr marL="0" marR="0" lvl="0" indent="0" algn="ctr" rtl="0">
                        <a:lnSpc>
                          <a:spcPct val="100000"/>
                        </a:lnSpc>
                        <a:spcBef>
                          <a:spcPts val="0"/>
                        </a:spcBef>
                        <a:spcAft>
                          <a:spcPts val="0"/>
                        </a:spcAft>
                        <a:buClr>
                          <a:srgbClr val="000000"/>
                        </a:buClr>
                        <a:buSzPts val="1400"/>
                        <a:buFont typeface="Consolas"/>
                        <a:buNone/>
                      </a:pPr>
                      <a:r>
                        <a:rPr lang="en" sz="1900" u="none" strike="noStrike" cap="none">
                          <a:solidFill>
                            <a:srgbClr val="000000"/>
                          </a:solidFill>
                          <a:latin typeface="Consolas"/>
                          <a:ea typeface="Consolas"/>
                          <a:cs typeface="Consolas"/>
                          <a:sym typeface="Consolas"/>
                        </a:rPr>
                        <a:t>NA12878</a:t>
                      </a:r>
                      <a:endParaRPr sz="700"/>
                    </a:p>
                  </a:txBody>
                  <a:tcPr marL="25393" marR="25393" marT="25393" marB="25393" anchor="ctr">
                    <a:solidFill>
                      <a:srgbClr val="D0D1D2"/>
                    </a:solidFill>
                  </a:tcPr>
                </a:tc>
                <a:extLst>
                  <a:ext uri="{0D108BD9-81ED-4DB2-BD59-A6C34878D82A}">
                    <a16:rowId xmlns:a16="http://schemas.microsoft.com/office/drawing/2014/main" val="10001"/>
                  </a:ext>
                </a:extLst>
              </a:tr>
            </a:tbl>
          </a:graphicData>
        </a:graphic>
      </p:graphicFrame>
      <p:graphicFrame>
        <p:nvGraphicFramePr>
          <p:cNvPr id="450" name="Google Shape;450;p60"/>
          <p:cNvGraphicFramePr/>
          <p:nvPr/>
        </p:nvGraphicFramePr>
        <p:xfrm>
          <a:off x="4048173" y="4984627"/>
          <a:ext cx="6555026" cy="958550"/>
        </p:xfrm>
        <a:graphic>
          <a:graphicData uri="http://schemas.openxmlformats.org/drawingml/2006/table">
            <a:tbl>
              <a:tblPr firstRow="1">
                <a:noFill/>
              </a:tblPr>
              <a:tblGrid>
                <a:gridCol w="1757742">
                  <a:extLst>
                    <a:ext uri="{9D8B030D-6E8A-4147-A177-3AD203B41FA5}">
                      <a16:colId xmlns:a16="http://schemas.microsoft.com/office/drawing/2014/main" val="20000"/>
                    </a:ext>
                  </a:extLst>
                </a:gridCol>
                <a:gridCol w="1381140">
                  <a:extLst>
                    <a:ext uri="{9D8B030D-6E8A-4147-A177-3AD203B41FA5}">
                      <a16:colId xmlns:a16="http://schemas.microsoft.com/office/drawing/2014/main" val="20001"/>
                    </a:ext>
                  </a:extLst>
                </a:gridCol>
                <a:gridCol w="1381140">
                  <a:extLst>
                    <a:ext uri="{9D8B030D-6E8A-4147-A177-3AD203B41FA5}">
                      <a16:colId xmlns:a16="http://schemas.microsoft.com/office/drawing/2014/main" val="20002"/>
                    </a:ext>
                  </a:extLst>
                </a:gridCol>
                <a:gridCol w="670959">
                  <a:extLst>
                    <a:ext uri="{9D8B030D-6E8A-4147-A177-3AD203B41FA5}">
                      <a16:colId xmlns:a16="http://schemas.microsoft.com/office/drawing/2014/main" val="20003"/>
                    </a:ext>
                  </a:extLst>
                </a:gridCol>
                <a:gridCol w="1364045">
                  <a:extLst>
                    <a:ext uri="{9D8B030D-6E8A-4147-A177-3AD203B41FA5}">
                      <a16:colId xmlns:a16="http://schemas.microsoft.com/office/drawing/2014/main" val="20004"/>
                    </a:ext>
                  </a:extLst>
                </a:gridCol>
              </a:tblGrid>
              <a:tr h="479275">
                <a:tc>
                  <a:txBody>
                    <a:bodyPr/>
                    <a:lstStyle/>
                    <a:p>
                      <a:pPr marL="0" marR="0" lvl="0" indent="0" algn="ctr" rtl="0">
                        <a:lnSpc>
                          <a:spcPct val="100000"/>
                        </a:lnSpc>
                        <a:spcBef>
                          <a:spcPts val="0"/>
                        </a:spcBef>
                        <a:spcAft>
                          <a:spcPts val="0"/>
                        </a:spcAft>
                        <a:buClr>
                          <a:srgbClr val="FFFFFF"/>
                        </a:buClr>
                        <a:buSzPts val="1400"/>
                        <a:buFont typeface="Helvetica Neue"/>
                        <a:buNone/>
                      </a:pPr>
                      <a:r>
                        <a:rPr lang="en" sz="1900" b="1" u="none" strike="noStrike" cap="none">
                          <a:solidFill>
                            <a:srgbClr val="FFFFFF"/>
                          </a:solidFill>
                          <a:latin typeface="Helvetica Neue"/>
                          <a:ea typeface="Helvetica Neue"/>
                          <a:cs typeface="Helvetica Neue"/>
                          <a:sym typeface="Helvetica Neue"/>
                        </a:rPr>
                        <a:t>CHROM</a:t>
                      </a:r>
                      <a:endParaRPr sz="700"/>
                    </a:p>
                  </a:txBody>
                  <a:tcPr marL="25393" marR="25393" marT="25393" marB="25393" anchor="ctr">
                    <a:solidFill>
                      <a:srgbClr val="767C85"/>
                    </a:solidFill>
                  </a:tcPr>
                </a:tc>
                <a:tc>
                  <a:txBody>
                    <a:bodyPr/>
                    <a:lstStyle/>
                    <a:p>
                      <a:pPr marL="0" marR="0" lvl="0" indent="0" algn="ctr" rtl="0">
                        <a:lnSpc>
                          <a:spcPct val="100000"/>
                        </a:lnSpc>
                        <a:spcBef>
                          <a:spcPts val="0"/>
                        </a:spcBef>
                        <a:spcAft>
                          <a:spcPts val="0"/>
                        </a:spcAft>
                        <a:buClr>
                          <a:srgbClr val="FFFFFF"/>
                        </a:buClr>
                        <a:buSzPts val="1400"/>
                        <a:buFont typeface="Helvetica Neue"/>
                        <a:buNone/>
                      </a:pPr>
                      <a:r>
                        <a:rPr lang="en" sz="1900" b="1" u="none" strike="noStrike" cap="none">
                          <a:solidFill>
                            <a:srgbClr val="FFFFFF"/>
                          </a:solidFill>
                          <a:latin typeface="Helvetica Neue"/>
                          <a:ea typeface="Helvetica Neue"/>
                          <a:cs typeface="Helvetica Neue"/>
                          <a:sym typeface="Helvetica Neue"/>
                        </a:rPr>
                        <a:t>POS</a:t>
                      </a:r>
                      <a:endParaRPr sz="700"/>
                    </a:p>
                  </a:txBody>
                  <a:tcPr marL="25393" marR="25393" marT="25393" marB="25393" anchor="ctr">
                    <a:solidFill>
                      <a:srgbClr val="767C85"/>
                    </a:solidFill>
                  </a:tcPr>
                </a:tc>
                <a:tc>
                  <a:txBody>
                    <a:bodyPr/>
                    <a:lstStyle/>
                    <a:p>
                      <a:pPr marL="0" marR="0" lvl="0" indent="0" algn="ctr" rtl="0">
                        <a:lnSpc>
                          <a:spcPct val="100000"/>
                        </a:lnSpc>
                        <a:spcBef>
                          <a:spcPts val="0"/>
                        </a:spcBef>
                        <a:spcAft>
                          <a:spcPts val="0"/>
                        </a:spcAft>
                        <a:buClr>
                          <a:srgbClr val="FFFFFF"/>
                        </a:buClr>
                        <a:buSzPts val="1400"/>
                        <a:buFont typeface="Helvetica Neue"/>
                        <a:buNone/>
                      </a:pPr>
                      <a:r>
                        <a:rPr lang="en" sz="1900" b="1" u="none" strike="noStrike" cap="none">
                          <a:solidFill>
                            <a:srgbClr val="FFFFFF"/>
                          </a:solidFill>
                          <a:latin typeface="Helvetica Neue"/>
                          <a:ea typeface="Helvetica Neue"/>
                          <a:cs typeface="Helvetica Neue"/>
                          <a:sym typeface="Helvetica Neue"/>
                        </a:rPr>
                        <a:t>RSID</a:t>
                      </a:r>
                      <a:endParaRPr sz="700"/>
                    </a:p>
                  </a:txBody>
                  <a:tcPr marL="25393" marR="25393" marT="25393" marB="25393" anchor="ctr">
                    <a:solidFill>
                      <a:srgbClr val="767C85"/>
                    </a:solidFill>
                  </a:tcPr>
                </a:tc>
                <a:tc>
                  <a:txBody>
                    <a:bodyPr/>
                    <a:lstStyle/>
                    <a:p>
                      <a:pPr marL="0" marR="0" lvl="0" indent="0" algn="ctr" rtl="0">
                        <a:lnSpc>
                          <a:spcPct val="100000"/>
                        </a:lnSpc>
                        <a:spcBef>
                          <a:spcPts val="0"/>
                        </a:spcBef>
                        <a:spcAft>
                          <a:spcPts val="0"/>
                        </a:spcAft>
                        <a:buClr>
                          <a:srgbClr val="FFFFFF"/>
                        </a:buClr>
                        <a:buSzPts val="1400"/>
                        <a:buFont typeface="Helvetica Neue"/>
                        <a:buNone/>
                      </a:pPr>
                      <a:r>
                        <a:rPr lang="en" sz="1900" b="1" u="none" strike="noStrike" cap="none">
                          <a:solidFill>
                            <a:srgbClr val="FFFFFF"/>
                          </a:solidFill>
                          <a:latin typeface="Helvetica Neue"/>
                          <a:ea typeface="Helvetica Neue"/>
                          <a:cs typeface="Helvetica Neue"/>
                          <a:sym typeface="Helvetica Neue"/>
                        </a:rPr>
                        <a:t>REF</a:t>
                      </a:r>
                      <a:endParaRPr sz="700"/>
                    </a:p>
                  </a:txBody>
                  <a:tcPr marL="25393" marR="25393" marT="25393" marB="25393" anchor="ctr">
                    <a:solidFill>
                      <a:srgbClr val="767C85"/>
                    </a:solidFill>
                  </a:tcPr>
                </a:tc>
                <a:tc>
                  <a:txBody>
                    <a:bodyPr/>
                    <a:lstStyle/>
                    <a:p>
                      <a:pPr marL="0" marR="0" lvl="0" indent="0" algn="ctr" rtl="0">
                        <a:lnSpc>
                          <a:spcPct val="100000"/>
                        </a:lnSpc>
                        <a:spcBef>
                          <a:spcPts val="0"/>
                        </a:spcBef>
                        <a:spcAft>
                          <a:spcPts val="0"/>
                        </a:spcAft>
                        <a:buClr>
                          <a:srgbClr val="FFFFFF"/>
                        </a:buClr>
                        <a:buSzPts val="1400"/>
                        <a:buFont typeface="Helvetica Neue"/>
                        <a:buNone/>
                      </a:pPr>
                      <a:r>
                        <a:rPr lang="en" sz="1900" b="1" u="none" strike="noStrike" cap="none">
                          <a:solidFill>
                            <a:srgbClr val="FFFFFF"/>
                          </a:solidFill>
                          <a:latin typeface="Helvetica Neue"/>
                          <a:ea typeface="Helvetica Neue"/>
                          <a:cs typeface="Helvetica Neue"/>
                          <a:sym typeface="Helvetica Neue"/>
                        </a:rPr>
                        <a:t>…</a:t>
                      </a:r>
                      <a:endParaRPr sz="700"/>
                    </a:p>
                  </a:txBody>
                  <a:tcPr marL="25393" marR="25393" marT="25393" marB="25393" anchor="ctr">
                    <a:solidFill>
                      <a:srgbClr val="767C85"/>
                    </a:solidFill>
                  </a:tcPr>
                </a:tc>
                <a:extLst>
                  <a:ext uri="{0D108BD9-81ED-4DB2-BD59-A6C34878D82A}">
                    <a16:rowId xmlns:a16="http://schemas.microsoft.com/office/drawing/2014/main" val="10000"/>
                  </a:ext>
                </a:extLst>
              </a:tr>
              <a:tr h="479275">
                <a:tc>
                  <a:txBody>
                    <a:bodyPr/>
                    <a:lstStyle/>
                    <a:p>
                      <a:pPr marL="0" marR="0" lvl="0" indent="0" algn="ctr" rtl="0">
                        <a:lnSpc>
                          <a:spcPct val="100000"/>
                        </a:lnSpc>
                        <a:spcBef>
                          <a:spcPts val="0"/>
                        </a:spcBef>
                        <a:spcAft>
                          <a:spcPts val="0"/>
                        </a:spcAft>
                        <a:buClr>
                          <a:srgbClr val="000000"/>
                        </a:buClr>
                        <a:buSzPts val="1400"/>
                        <a:buFont typeface="Consolas"/>
                        <a:buNone/>
                      </a:pPr>
                      <a:r>
                        <a:rPr lang="en" sz="1900" u="none" strike="noStrike" cap="none">
                          <a:solidFill>
                            <a:srgbClr val="000000"/>
                          </a:solidFill>
                          <a:latin typeface="Consolas"/>
                          <a:ea typeface="Consolas"/>
                          <a:cs typeface="Consolas"/>
                          <a:sym typeface="Consolas"/>
                        </a:rPr>
                        <a:t>17</a:t>
                      </a:r>
                      <a:endParaRPr sz="700"/>
                    </a:p>
                  </a:txBody>
                  <a:tcPr marL="25393" marR="25393" marT="25393" marB="25393" anchor="ctr">
                    <a:solidFill>
                      <a:srgbClr val="D0D1D2"/>
                    </a:solidFill>
                  </a:tcPr>
                </a:tc>
                <a:tc>
                  <a:txBody>
                    <a:bodyPr/>
                    <a:lstStyle/>
                    <a:p>
                      <a:pPr marL="0" marR="0" lvl="0" indent="0" algn="ctr" rtl="0">
                        <a:lnSpc>
                          <a:spcPct val="100000"/>
                        </a:lnSpc>
                        <a:spcBef>
                          <a:spcPts val="0"/>
                        </a:spcBef>
                        <a:spcAft>
                          <a:spcPts val="0"/>
                        </a:spcAft>
                        <a:buClr>
                          <a:srgbClr val="000000"/>
                        </a:buClr>
                        <a:buSzPts val="1400"/>
                        <a:buFont typeface="Consolas"/>
                        <a:buNone/>
                      </a:pPr>
                      <a:r>
                        <a:rPr lang="en" sz="1900" u="none" strike="noStrike" cap="none">
                          <a:solidFill>
                            <a:srgbClr val="000000"/>
                          </a:solidFill>
                          <a:latin typeface="Consolas"/>
                          <a:ea typeface="Consolas"/>
                          <a:cs typeface="Consolas"/>
                          <a:sym typeface="Consolas"/>
                        </a:rPr>
                        <a:t>37282</a:t>
                      </a:r>
                      <a:endParaRPr sz="700"/>
                    </a:p>
                  </a:txBody>
                  <a:tcPr marL="25393" marR="25393" marT="25393" marB="25393" anchor="ctr">
                    <a:solidFill>
                      <a:srgbClr val="D0D1D2"/>
                    </a:solidFill>
                  </a:tcPr>
                </a:tc>
                <a:tc>
                  <a:txBody>
                    <a:bodyPr/>
                    <a:lstStyle/>
                    <a:p>
                      <a:pPr marL="0" marR="0" lvl="0" indent="0" algn="ctr" rtl="0">
                        <a:lnSpc>
                          <a:spcPct val="100000"/>
                        </a:lnSpc>
                        <a:spcBef>
                          <a:spcPts val="0"/>
                        </a:spcBef>
                        <a:spcAft>
                          <a:spcPts val="0"/>
                        </a:spcAft>
                        <a:buClr>
                          <a:srgbClr val="000000"/>
                        </a:buClr>
                        <a:buSzPts val="1400"/>
                        <a:buFont typeface="Consolas"/>
                        <a:buNone/>
                      </a:pPr>
                      <a:r>
                        <a:rPr lang="en" sz="1900" u="none" strike="noStrike" cap="none">
                          <a:solidFill>
                            <a:srgbClr val="000000"/>
                          </a:solidFill>
                          <a:latin typeface="Consolas"/>
                          <a:ea typeface="Consolas"/>
                          <a:cs typeface="Consolas"/>
                          <a:sym typeface="Consolas"/>
                        </a:rPr>
                        <a:t>rs12345</a:t>
                      </a:r>
                      <a:endParaRPr sz="700"/>
                    </a:p>
                  </a:txBody>
                  <a:tcPr marL="25393" marR="25393" marT="25393" marB="25393" anchor="ctr">
                    <a:solidFill>
                      <a:srgbClr val="D0D1D2"/>
                    </a:solidFill>
                  </a:tcPr>
                </a:tc>
                <a:tc>
                  <a:txBody>
                    <a:bodyPr/>
                    <a:lstStyle/>
                    <a:p>
                      <a:pPr marL="0" marR="0" lvl="0" indent="0" algn="ctr" rtl="0">
                        <a:lnSpc>
                          <a:spcPct val="100000"/>
                        </a:lnSpc>
                        <a:spcBef>
                          <a:spcPts val="0"/>
                        </a:spcBef>
                        <a:spcAft>
                          <a:spcPts val="0"/>
                        </a:spcAft>
                        <a:buClr>
                          <a:srgbClr val="000000"/>
                        </a:buClr>
                        <a:buSzPts val="1400"/>
                        <a:buFont typeface="Consolas"/>
                        <a:buNone/>
                      </a:pPr>
                      <a:r>
                        <a:rPr lang="en" sz="1900" u="none" strike="noStrike" cap="none">
                          <a:solidFill>
                            <a:srgbClr val="000000"/>
                          </a:solidFill>
                          <a:latin typeface="Consolas"/>
                          <a:ea typeface="Consolas"/>
                          <a:cs typeface="Consolas"/>
                          <a:sym typeface="Consolas"/>
                        </a:rPr>
                        <a:t>A</a:t>
                      </a:r>
                      <a:endParaRPr sz="700"/>
                    </a:p>
                  </a:txBody>
                  <a:tcPr marL="25393" marR="25393" marT="25393" marB="25393" anchor="ctr">
                    <a:solidFill>
                      <a:srgbClr val="D0D1D2"/>
                    </a:solidFill>
                  </a:tcPr>
                </a:tc>
                <a:tc>
                  <a:txBody>
                    <a:bodyPr/>
                    <a:lstStyle/>
                    <a:p>
                      <a:pPr marL="0" marR="0" lvl="0" indent="0" algn="ctr" rtl="0">
                        <a:lnSpc>
                          <a:spcPct val="100000"/>
                        </a:lnSpc>
                        <a:spcBef>
                          <a:spcPts val="0"/>
                        </a:spcBef>
                        <a:spcAft>
                          <a:spcPts val="0"/>
                        </a:spcAft>
                        <a:buClr>
                          <a:srgbClr val="000000"/>
                        </a:buClr>
                        <a:buSzPts val="1400"/>
                        <a:buFont typeface="Consolas"/>
                        <a:buNone/>
                      </a:pPr>
                      <a:r>
                        <a:rPr lang="en" sz="1900" u="none" strike="noStrike" cap="none">
                          <a:solidFill>
                            <a:srgbClr val="000000"/>
                          </a:solidFill>
                          <a:latin typeface="Consolas"/>
                          <a:ea typeface="Consolas"/>
                          <a:cs typeface="Consolas"/>
                          <a:sym typeface="Consolas"/>
                        </a:rPr>
                        <a:t>…</a:t>
                      </a:r>
                      <a:endParaRPr sz="700"/>
                    </a:p>
                  </a:txBody>
                  <a:tcPr marL="25393" marR="25393" marT="25393" marB="25393" anchor="ctr">
                    <a:solidFill>
                      <a:srgbClr val="D0D1D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4690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4"/>
          <p:cNvSpPr txBox="1">
            <a:spLocks noGrp="1"/>
          </p:cNvSpPr>
          <p:nvPr>
            <p:ph type="title"/>
          </p:nvPr>
        </p:nvSpPr>
        <p:spPr>
          <a:xfrm>
            <a:off x="844329" y="13651"/>
            <a:ext cx="10500165" cy="1142702"/>
          </a:xfrm>
          <a:prstGeom prst="rect">
            <a:avLst/>
          </a:prstGeom>
          <a:noFill/>
          <a:ln>
            <a:noFill/>
          </a:ln>
        </p:spPr>
        <p:txBody>
          <a:bodyPr spcFirstLastPara="1" wrap="square" lIns="25393" tIns="25393" rIns="25393" bIns="25393" anchor="ctr" anchorCtr="0">
            <a:noAutofit/>
          </a:bodyPr>
          <a:lstStyle/>
          <a:p>
            <a:r>
              <a:rPr lang="en" sz="5599" b="1" dirty="0" err="1">
                <a:solidFill>
                  <a:schemeClr val="bg1"/>
                </a:solidFill>
                <a:latin typeface="Courier New"/>
                <a:ea typeface="Courier New"/>
                <a:cs typeface="Courier New"/>
                <a:sym typeface="Courier New"/>
              </a:rPr>
              <a:t>MatrixTable</a:t>
            </a:r>
            <a:endParaRPr sz="667" dirty="0">
              <a:solidFill>
                <a:schemeClr val="bg1"/>
              </a:solidFill>
            </a:endParaRPr>
          </a:p>
        </p:txBody>
      </p:sp>
      <p:sp>
        <p:nvSpPr>
          <p:cNvPr id="582" name="Google Shape;582;p64"/>
          <p:cNvSpPr/>
          <p:nvPr/>
        </p:nvSpPr>
        <p:spPr>
          <a:xfrm>
            <a:off x="6236591" y="4579644"/>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83" name="Google Shape;583;p64"/>
          <p:cNvSpPr/>
          <p:nvPr/>
        </p:nvSpPr>
        <p:spPr>
          <a:xfrm>
            <a:off x="7085628" y="4579644"/>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84" name="Google Shape;584;p64"/>
          <p:cNvSpPr/>
          <p:nvPr/>
        </p:nvSpPr>
        <p:spPr>
          <a:xfrm>
            <a:off x="3866362" y="3051377"/>
            <a:ext cx="424519" cy="3181817"/>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85" name="Google Shape;585;p64"/>
          <p:cNvSpPr/>
          <p:nvPr/>
        </p:nvSpPr>
        <p:spPr>
          <a:xfrm>
            <a:off x="4490935" y="3046657"/>
            <a:ext cx="3801596" cy="3181817"/>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86" name="Google Shape;586;p64"/>
          <p:cNvSpPr/>
          <p:nvPr/>
        </p:nvSpPr>
        <p:spPr>
          <a:xfrm>
            <a:off x="4490935" y="2467664"/>
            <a:ext cx="3801596"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87" name="Google Shape;587;p64"/>
          <p:cNvSpPr/>
          <p:nvPr/>
        </p:nvSpPr>
        <p:spPr>
          <a:xfrm>
            <a:off x="6661110" y="5005866"/>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88" name="Google Shape;588;p64"/>
          <p:cNvSpPr/>
          <p:nvPr/>
        </p:nvSpPr>
        <p:spPr>
          <a:xfrm>
            <a:off x="6661110" y="4152148"/>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89" name="Google Shape;589;p64"/>
          <p:cNvSpPr/>
          <p:nvPr/>
        </p:nvSpPr>
        <p:spPr>
          <a:xfrm>
            <a:off x="6661110" y="4579644"/>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90" name="Google Shape;590;p64"/>
          <p:cNvSpPr/>
          <p:nvPr/>
        </p:nvSpPr>
        <p:spPr>
          <a:xfrm>
            <a:off x="6608044" y="4526578"/>
            <a:ext cx="530648" cy="530648"/>
          </a:xfrm>
          <a:prstGeom prst="ellipse">
            <a:avLst/>
          </a:prstGeom>
          <a:noFill/>
          <a:ln w="25400" cap="flat" cmpd="sng">
            <a:solidFill>
              <a:srgbClr val="85888D"/>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91" name="Google Shape;591;p64"/>
          <p:cNvSpPr/>
          <p:nvPr/>
        </p:nvSpPr>
        <p:spPr>
          <a:xfrm>
            <a:off x="6618658" y="4537192"/>
            <a:ext cx="509423" cy="509423"/>
          </a:xfrm>
          <a:prstGeom prst="ellipse">
            <a:avLst/>
          </a:prstGeom>
          <a:solidFill>
            <a:srgbClr val="FFFFFF">
              <a:alpha val="80392"/>
            </a:srgbClr>
          </a:solidFill>
          <a:ln>
            <a:noFill/>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92" name="Google Shape;592;p64"/>
          <p:cNvSpPr/>
          <p:nvPr/>
        </p:nvSpPr>
        <p:spPr>
          <a:xfrm>
            <a:off x="6238358" y="2467664"/>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93" name="Google Shape;593;p64"/>
          <p:cNvSpPr/>
          <p:nvPr/>
        </p:nvSpPr>
        <p:spPr>
          <a:xfrm>
            <a:off x="7085628" y="2467664"/>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94" name="Google Shape;594;p64"/>
          <p:cNvSpPr/>
          <p:nvPr/>
        </p:nvSpPr>
        <p:spPr>
          <a:xfrm>
            <a:off x="6661110" y="2468301"/>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95" name="Google Shape;595;p64"/>
          <p:cNvSpPr/>
          <p:nvPr/>
        </p:nvSpPr>
        <p:spPr>
          <a:xfrm>
            <a:off x="6608044" y="2415236"/>
            <a:ext cx="530648" cy="530648"/>
          </a:xfrm>
          <a:prstGeom prst="ellipse">
            <a:avLst/>
          </a:prstGeom>
          <a:noFill/>
          <a:ln w="25400" cap="flat" cmpd="sng">
            <a:solidFill>
              <a:srgbClr val="85888D"/>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96" name="Google Shape;596;p64"/>
          <p:cNvSpPr/>
          <p:nvPr/>
        </p:nvSpPr>
        <p:spPr>
          <a:xfrm>
            <a:off x="6618658" y="2425850"/>
            <a:ext cx="509423" cy="509423"/>
          </a:xfrm>
          <a:prstGeom prst="ellipse">
            <a:avLst/>
          </a:prstGeom>
          <a:solidFill>
            <a:srgbClr val="FFFFFF">
              <a:alpha val="80392"/>
            </a:srgbClr>
          </a:solidFill>
          <a:ln>
            <a:noFill/>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97" name="Google Shape;597;p64"/>
          <p:cNvSpPr/>
          <p:nvPr/>
        </p:nvSpPr>
        <p:spPr>
          <a:xfrm>
            <a:off x="7085628" y="5004162"/>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598" name="Google Shape;598;p64"/>
          <p:cNvSpPr txBox="1"/>
          <p:nvPr/>
        </p:nvSpPr>
        <p:spPr>
          <a:xfrm>
            <a:off x="2466338" y="3091011"/>
            <a:ext cx="1215890" cy="721683"/>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Helvetica Neue"/>
                <a:ea typeface="Helvetica Neue"/>
                <a:cs typeface="Helvetica Neue"/>
                <a:sym typeface="Helvetica Neue"/>
              </a:rPr>
              <a:t>rows</a:t>
            </a:r>
            <a:endParaRPr sz="667"/>
          </a:p>
        </p:txBody>
      </p:sp>
      <p:sp>
        <p:nvSpPr>
          <p:cNvPr id="599" name="Google Shape;599;p64"/>
          <p:cNvSpPr txBox="1"/>
          <p:nvPr/>
        </p:nvSpPr>
        <p:spPr>
          <a:xfrm>
            <a:off x="4688755" y="1615149"/>
            <a:ext cx="1039179" cy="721683"/>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Helvetica Neue"/>
                <a:ea typeface="Helvetica Neue"/>
                <a:cs typeface="Helvetica Neue"/>
                <a:sym typeface="Helvetica Neue"/>
              </a:rPr>
              <a:t>cols</a:t>
            </a:r>
            <a:endParaRPr sz="667"/>
          </a:p>
        </p:txBody>
      </p:sp>
      <p:sp>
        <p:nvSpPr>
          <p:cNvPr id="600" name="Google Shape;600;p64"/>
          <p:cNvSpPr txBox="1"/>
          <p:nvPr/>
        </p:nvSpPr>
        <p:spPr>
          <a:xfrm>
            <a:off x="5091866" y="3833584"/>
            <a:ext cx="1688239" cy="721683"/>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Helvetica Neue"/>
                <a:ea typeface="Helvetica Neue"/>
                <a:cs typeface="Helvetica Neue"/>
                <a:sym typeface="Helvetica Neue"/>
              </a:rPr>
              <a:t>entries</a:t>
            </a:r>
            <a:endParaRPr sz="667"/>
          </a:p>
        </p:txBody>
      </p:sp>
      <p:sp>
        <p:nvSpPr>
          <p:cNvPr id="601" name="Google Shape;601;p64"/>
          <p:cNvSpPr/>
          <p:nvPr/>
        </p:nvSpPr>
        <p:spPr>
          <a:xfrm>
            <a:off x="3866362" y="5005866"/>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02" name="Google Shape;602;p64"/>
          <p:cNvSpPr/>
          <p:nvPr/>
        </p:nvSpPr>
        <p:spPr>
          <a:xfrm>
            <a:off x="3866362" y="4152148"/>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03" name="Google Shape;603;p64"/>
          <p:cNvSpPr/>
          <p:nvPr/>
        </p:nvSpPr>
        <p:spPr>
          <a:xfrm>
            <a:off x="3866362" y="4579644"/>
            <a:ext cx="424519" cy="42451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04" name="Google Shape;604;p64"/>
          <p:cNvSpPr txBox="1"/>
          <p:nvPr/>
        </p:nvSpPr>
        <p:spPr>
          <a:xfrm rot="-5400000">
            <a:off x="3672913" y="3284646"/>
            <a:ext cx="626165" cy="721683"/>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605" name="Google Shape;605;p64"/>
          <p:cNvSpPr txBox="1"/>
          <p:nvPr/>
        </p:nvSpPr>
        <p:spPr>
          <a:xfrm rot="-5400000">
            <a:off x="3672913" y="5430385"/>
            <a:ext cx="626165" cy="721683"/>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606" name="Google Shape;606;p64"/>
          <p:cNvSpPr txBox="1"/>
          <p:nvPr/>
        </p:nvSpPr>
        <p:spPr>
          <a:xfrm>
            <a:off x="5088895" y="2218388"/>
            <a:ext cx="626165" cy="721683"/>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607" name="Google Shape;607;p64"/>
          <p:cNvSpPr txBox="1"/>
          <p:nvPr/>
        </p:nvSpPr>
        <p:spPr>
          <a:xfrm>
            <a:off x="7562564" y="2218388"/>
            <a:ext cx="626165" cy="721683"/>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608" name="Google Shape;608;p64"/>
          <p:cNvSpPr/>
          <p:nvPr/>
        </p:nvSpPr>
        <p:spPr>
          <a:xfrm>
            <a:off x="3823910" y="4963416"/>
            <a:ext cx="509423" cy="509423"/>
          </a:xfrm>
          <a:prstGeom prst="ellipse">
            <a:avLst/>
          </a:prstGeom>
          <a:solidFill>
            <a:srgbClr val="FFFFFF">
              <a:alpha val="80392"/>
            </a:srgbClr>
          </a:solidFill>
          <a:ln>
            <a:noFill/>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09" name="Google Shape;609;p64"/>
          <p:cNvSpPr/>
          <p:nvPr/>
        </p:nvSpPr>
        <p:spPr>
          <a:xfrm>
            <a:off x="3813297" y="4952802"/>
            <a:ext cx="530648" cy="530648"/>
          </a:xfrm>
          <a:prstGeom prst="ellipse">
            <a:avLst/>
          </a:prstGeom>
          <a:noFill/>
          <a:ln w="25400" cap="flat" cmpd="sng">
            <a:solidFill>
              <a:srgbClr val="85888D"/>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31" name="TextBox 30">
            <a:extLst>
              <a:ext uri="{FF2B5EF4-FFF2-40B4-BE49-F238E27FC236}">
                <a16:creationId xmlns:a16="http://schemas.microsoft.com/office/drawing/2014/main" id="{21826763-BCDE-624A-86F9-C9D61027473D}"/>
              </a:ext>
            </a:extLst>
          </p:cNvPr>
          <p:cNvSpPr txBox="1"/>
          <p:nvPr/>
        </p:nvSpPr>
        <p:spPr>
          <a:xfrm>
            <a:off x="6408706" y="6497757"/>
            <a:ext cx="5791970" cy="307777"/>
          </a:xfrm>
          <a:prstGeom prst="rect">
            <a:avLst/>
          </a:prstGeom>
          <a:noFill/>
        </p:spPr>
        <p:txBody>
          <a:bodyPr wrap="none" rtlCol="0">
            <a:spAutoFit/>
          </a:bodyPr>
          <a:lstStyle/>
          <a:p>
            <a:r>
              <a:rPr lang="en-US" i="1" dirty="0"/>
              <a:t>Can be extended to rare variant aggregation, trio, transcript expression</a:t>
            </a:r>
          </a:p>
        </p:txBody>
      </p:sp>
      <p:pic>
        <p:nvPicPr>
          <p:cNvPr id="3" name="Picture 2" descr="A screenshot of text&#10;&#10;Description automatically generated">
            <a:extLst>
              <a:ext uri="{FF2B5EF4-FFF2-40B4-BE49-F238E27FC236}">
                <a16:creationId xmlns:a16="http://schemas.microsoft.com/office/drawing/2014/main" id="{1D59044A-411F-EF49-8838-B1A7F1D554EF}"/>
              </a:ext>
            </a:extLst>
          </p:cNvPr>
          <p:cNvPicPr>
            <a:picLocks noChangeAspect="1"/>
          </p:cNvPicPr>
          <p:nvPr/>
        </p:nvPicPr>
        <p:blipFill>
          <a:blip r:embed="rId3"/>
          <a:stretch>
            <a:fillRect/>
          </a:stretch>
        </p:blipFill>
        <p:spPr>
          <a:xfrm>
            <a:off x="8896918" y="1305706"/>
            <a:ext cx="3025443" cy="5192051"/>
          </a:xfrm>
          <a:prstGeom prst="rect">
            <a:avLst/>
          </a:prstGeom>
        </p:spPr>
      </p:pic>
    </p:spTree>
    <p:extLst>
      <p:ext uri="{BB962C8B-B14F-4D97-AF65-F5344CB8AC3E}">
        <p14:creationId xmlns:p14="http://schemas.microsoft.com/office/powerpoint/2010/main" val="385168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title"/>
          </p:nvPr>
        </p:nvSpPr>
        <p:spPr>
          <a:xfrm>
            <a:off x="844329" y="8583"/>
            <a:ext cx="10500165" cy="1142702"/>
          </a:xfrm>
          <a:prstGeom prst="rect">
            <a:avLst/>
          </a:prstGeom>
          <a:noFill/>
          <a:ln>
            <a:noFill/>
          </a:ln>
        </p:spPr>
        <p:txBody>
          <a:bodyPr spcFirstLastPara="1" wrap="square" lIns="25393" tIns="25393" rIns="25393" bIns="25393" anchor="ctr" anchorCtr="0">
            <a:noAutofit/>
          </a:bodyPr>
          <a:lstStyle/>
          <a:p>
            <a:pPr>
              <a:buSzPts val="4200"/>
            </a:pPr>
            <a:r>
              <a:rPr lang="en" sz="4932" b="1" dirty="0">
                <a:latin typeface="Courier New"/>
                <a:ea typeface="Courier New"/>
                <a:cs typeface="Courier New"/>
                <a:sym typeface="Courier New"/>
              </a:rPr>
              <a:t>  Table</a:t>
            </a:r>
            <a:r>
              <a:rPr lang="en" sz="4932" dirty="0">
                <a:solidFill>
                  <a:srgbClr val="000000"/>
                </a:solidFill>
                <a:latin typeface="Helvetica Neue"/>
                <a:ea typeface="Helvetica Neue"/>
                <a:cs typeface="Helvetica Neue"/>
                <a:sym typeface="Helvetica Neue"/>
              </a:rPr>
              <a:t> </a:t>
            </a:r>
            <a:r>
              <a:rPr lang="en" sz="4932" dirty="0"/>
              <a:t>   </a:t>
            </a:r>
            <a:r>
              <a:rPr lang="en" sz="4932" dirty="0">
                <a:solidFill>
                  <a:srgbClr val="000000"/>
                </a:solidFill>
                <a:latin typeface="Helvetica Neue"/>
                <a:ea typeface="Helvetica Neue"/>
                <a:cs typeface="Helvetica Neue"/>
                <a:sym typeface="Helvetica Neue"/>
              </a:rPr>
              <a:t>             </a:t>
            </a:r>
            <a:r>
              <a:rPr lang="en" sz="4932" b="1" dirty="0" err="1">
                <a:latin typeface="Courier New"/>
                <a:ea typeface="Courier New"/>
                <a:cs typeface="Courier New"/>
                <a:sym typeface="Courier New"/>
              </a:rPr>
              <a:t>MatrixTable</a:t>
            </a:r>
            <a:endParaRPr sz="4932" dirty="0"/>
          </a:p>
        </p:txBody>
      </p:sp>
      <p:grpSp>
        <p:nvGrpSpPr>
          <p:cNvPr id="615" name="Google Shape;615;p65"/>
          <p:cNvGrpSpPr/>
          <p:nvPr/>
        </p:nvGrpSpPr>
        <p:grpSpPr>
          <a:xfrm>
            <a:off x="5418073" y="1833457"/>
            <a:ext cx="5060245" cy="4250629"/>
            <a:chOff x="0" y="0"/>
            <a:chExt cx="10123125" cy="8503471"/>
          </a:xfrm>
        </p:grpSpPr>
        <p:sp>
          <p:nvSpPr>
            <p:cNvPr id="616" name="Google Shape;616;p65"/>
            <p:cNvSpPr/>
            <p:nvPr/>
          </p:nvSpPr>
          <p:spPr>
            <a:xfrm>
              <a:off x="6550886" y="5458694"/>
              <a:ext cx="737610" cy="781691"/>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17" name="Google Shape;617;p65"/>
            <p:cNvSpPr/>
            <p:nvPr/>
          </p:nvSpPr>
          <p:spPr>
            <a:xfrm>
              <a:off x="8026104" y="5458694"/>
              <a:ext cx="737610" cy="781691"/>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18" name="Google Shape;618;p65"/>
            <p:cNvSpPr/>
            <p:nvPr/>
          </p:nvSpPr>
          <p:spPr>
            <a:xfrm>
              <a:off x="2432569" y="2644609"/>
              <a:ext cx="737610" cy="5858862"/>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19" name="Google Shape;619;p65"/>
            <p:cNvSpPr/>
            <p:nvPr/>
          </p:nvSpPr>
          <p:spPr>
            <a:xfrm>
              <a:off x="3517778" y="2635919"/>
              <a:ext cx="6605347" cy="5858861"/>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20" name="Google Shape;620;p65"/>
            <p:cNvSpPr/>
            <p:nvPr/>
          </p:nvSpPr>
          <p:spPr>
            <a:xfrm>
              <a:off x="3517778" y="1569785"/>
              <a:ext cx="6605347" cy="781691"/>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21" name="Google Shape;621;p65"/>
            <p:cNvSpPr/>
            <p:nvPr/>
          </p:nvSpPr>
          <p:spPr>
            <a:xfrm>
              <a:off x="7288495" y="6243522"/>
              <a:ext cx="737610" cy="781692"/>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22" name="Google Shape;622;p65"/>
            <p:cNvSpPr/>
            <p:nvPr/>
          </p:nvSpPr>
          <p:spPr>
            <a:xfrm>
              <a:off x="7288495" y="4671520"/>
              <a:ext cx="737610" cy="781691"/>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23" name="Google Shape;623;p65"/>
            <p:cNvSpPr/>
            <p:nvPr/>
          </p:nvSpPr>
          <p:spPr>
            <a:xfrm>
              <a:off x="7288495" y="5458694"/>
              <a:ext cx="737610" cy="781691"/>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24" name="Google Shape;624;p65"/>
            <p:cNvSpPr/>
            <p:nvPr/>
          </p:nvSpPr>
          <p:spPr>
            <a:xfrm>
              <a:off x="7196294" y="5360982"/>
              <a:ext cx="922013" cy="977114"/>
            </a:xfrm>
            <a:prstGeom prst="ellipse">
              <a:avLst/>
            </a:prstGeom>
            <a:noFill/>
            <a:ln w="25400" cap="flat" cmpd="sng">
              <a:solidFill>
                <a:srgbClr val="85888D"/>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25" name="Google Shape;625;p65"/>
            <p:cNvSpPr/>
            <p:nvPr/>
          </p:nvSpPr>
          <p:spPr>
            <a:xfrm>
              <a:off x="7214734" y="5380525"/>
              <a:ext cx="885132" cy="938029"/>
            </a:xfrm>
            <a:prstGeom prst="ellipse">
              <a:avLst/>
            </a:prstGeom>
            <a:solidFill>
              <a:srgbClr val="FFFFFF">
                <a:alpha val="80392"/>
              </a:srgbClr>
            </a:solidFill>
            <a:ln>
              <a:noFill/>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26" name="Google Shape;626;p65"/>
            <p:cNvSpPr/>
            <p:nvPr/>
          </p:nvSpPr>
          <p:spPr>
            <a:xfrm>
              <a:off x="6553959" y="1569785"/>
              <a:ext cx="737610" cy="781691"/>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27" name="Google Shape;627;p65"/>
            <p:cNvSpPr/>
            <p:nvPr/>
          </p:nvSpPr>
          <p:spPr>
            <a:xfrm>
              <a:off x="8026104" y="1569785"/>
              <a:ext cx="737610" cy="781691"/>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28" name="Google Shape;628;p65"/>
            <p:cNvSpPr/>
            <p:nvPr/>
          </p:nvSpPr>
          <p:spPr>
            <a:xfrm>
              <a:off x="7288495" y="1570958"/>
              <a:ext cx="737610" cy="781691"/>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29" name="Google Shape;629;p65"/>
            <p:cNvSpPr/>
            <p:nvPr/>
          </p:nvSpPr>
          <p:spPr>
            <a:xfrm>
              <a:off x="7196294" y="1473246"/>
              <a:ext cx="922013" cy="977114"/>
            </a:xfrm>
            <a:prstGeom prst="ellipse">
              <a:avLst/>
            </a:prstGeom>
            <a:noFill/>
            <a:ln w="25400" cap="flat" cmpd="sng">
              <a:solidFill>
                <a:srgbClr val="85888D"/>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30" name="Google Shape;630;p65"/>
            <p:cNvSpPr/>
            <p:nvPr/>
          </p:nvSpPr>
          <p:spPr>
            <a:xfrm>
              <a:off x="7214734" y="1492789"/>
              <a:ext cx="885132" cy="938029"/>
            </a:xfrm>
            <a:prstGeom prst="ellipse">
              <a:avLst/>
            </a:prstGeom>
            <a:solidFill>
              <a:srgbClr val="FFFFFF">
                <a:alpha val="80392"/>
              </a:srgbClr>
            </a:solidFill>
            <a:ln>
              <a:noFill/>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31" name="Google Shape;631;p65"/>
            <p:cNvSpPr txBox="1"/>
            <p:nvPr/>
          </p:nvSpPr>
          <p:spPr>
            <a:xfrm>
              <a:off x="0" y="2717589"/>
              <a:ext cx="2112630" cy="1328875"/>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Helvetica Neue"/>
                  <a:ea typeface="Helvetica Neue"/>
                  <a:cs typeface="Helvetica Neue"/>
                  <a:sym typeface="Helvetica Neue"/>
                </a:rPr>
                <a:t>rows</a:t>
              </a:r>
              <a:endParaRPr sz="667"/>
            </a:p>
          </p:txBody>
        </p:sp>
        <p:sp>
          <p:nvSpPr>
            <p:cNvPr id="632" name="Google Shape;632;p65"/>
            <p:cNvSpPr txBox="1"/>
            <p:nvPr/>
          </p:nvSpPr>
          <p:spPr>
            <a:xfrm>
              <a:off x="3861491" y="0"/>
              <a:ext cx="1805594" cy="1328874"/>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Helvetica Neue"/>
                  <a:ea typeface="Helvetica Neue"/>
                  <a:cs typeface="Helvetica Neue"/>
                  <a:sym typeface="Helvetica Neue"/>
                </a:rPr>
                <a:t>cols</a:t>
              </a:r>
              <a:endParaRPr sz="667"/>
            </a:p>
          </p:txBody>
        </p:sp>
        <p:sp>
          <p:nvSpPr>
            <p:cNvPr id="633" name="Google Shape;633;p65"/>
            <p:cNvSpPr txBox="1"/>
            <p:nvPr/>
          </p:nvSpPr>
          <p:spPr>
            <a:xfrm>
              <a:off x="3861491" y="2717589"/>
              <a:ext cx="2933346" cy="1328875"/>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Helvetica Neue"/>
                  <a:ea typeface="Helvetica Neue"/>
                  <a:cs typeface="Helvetica Neue"/>
                  <a:sym typeface="Helvetica Neue"/>
                </a:rPr>
                <a:t>entries</a:t>
              </a:r>
              <a:endParaRPr sz="667"/>
            </a:p>
          </p:txBody>
        </p:sp>
        <p:sp>
          <p:nvSpPr>
            <p:cNvPr id="634" name="Google Shape;634;p65"/>
            <p:cNvSpPr/>
            <p:nvPr/>
          </p:nvSpPr>
          <p:spPr>
            <a:xfrm>
              <a:off x="2432569" y="6243522"/>
              <a:ext cx="737610" cy="781692"/>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35" name="Google Shape;635;p65"/>
            <p:cNvSpPr/>
            <p:nvPr/>
          </p:nvSpPr>
          <p:spPr>
            <a:xfrm>
              <a:off x="2432569" y="4671520"/>
              <a:ext cx="737610" cy="781691"/>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36" name="Google Shape;636;p65"/>
            <p:cNvSpPr/>
            <p:nvPr/>
          </p:nvSpPr>
          <p:spPr>
            <a:xfrm>
              <a:off x="2432569" y="5458694"/>
              <a:ext cx="737610" cy="781691"/>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37" name="Google Shape;637;p65"/>
            <p:cNvSpPr txBox="1"/>
            <p:nvPr/>
          </p:nvSpPr>
          <p:spPr>
            <a:xfrm rot="-5400000">
              <a:off x="2063939" y="3111608"/>
              <a:ext cx="1152995" cy="1253936"/>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638" name="Google Shape;638;p65"/>
            <p:cNvSpPr txBox="1"/>
            <p:nvPr/>
          </p:nvSpPr>
          <p:spPr>
            <a:xfrm rot="-5400000">
              <a:off x="2063939" y="7062682"/>
              <a:ext cx="1152995" cy="1253936"/>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639" name="Google Shape;639;p65"/>
            <p:cNvSpPr txBox="1"/>
            <p:nvPr/>
          </p:nvSpPr>
          <p:spPr>
            <a:xfrm>
              <a:off x="4556745" y="1110777"/>
              <a:ext cx="1087974" cy="1328875"/>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640" name="Google Shape;640;p65"/>
            <p:cNvSpPr txBox="1"/>
            <p:nvPr/>
          </p:nvSpPr>
          <p:spPr>
            <a:xfrm>
              <a:off x="8854791" y="1110777"/>
              <a:ext cx="1087974" cy="1328875"/>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641" name="Google Shape;641;p65"/>
            <p:cNvSpPr/>
            <p:nvPr/>
          </p:nvSpPr>
          <p:spPr>
            <a:xfrm>
              <a:off x="2358808" y="6165353"/>
              <a:ext cx="885132" cy="938029"/>
            </a:xfrm>
            <a:prstGeom prst="ellipse">
              <a:avLst/>
            </a:prstGeom>
            <a:solidFill>
              <a:srgbClr val="FFFFFF">
                <a:alpha val="80392"/>
              </a:srgbClr>
            </a:solidFill>
            <a:ln>
              <a:noFill/>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42" name="Google Shape;642;p65"/>
            <p:cNvSpPr/>
            <p:nvPr/>
          </p:nvSpPr>
          <p:spPr>
            <a:xfrm>
              <a:off x="2340368" y="6145811"/>
              <a:ext cx="922012" cy="977114"/>
            </a:xfrm>
            <a:prstGeom prst="ellipse">
              <a:avLst/>
            </a:prstGeom>
            <a:noFill/>
            <a:ln w="25400" cap="flat" cmpd="sng">
              <a:solidFill>
                <a:srgbClr val="85888D"/>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grpSp>
      <p:grpSp>
        <p:nvGrpSpPr>
          <p:cNvPr id="643" name="Google Shape;643;p65"/>
          <p:cNvGrpSpPr/>
          <p:nvPr/>
        </p:nvGrpSpPr>
        <p:grpSpPr>
          <a:xfrm>
            <a:off x="947557" y="2271660"/>
            <a:ext cx="2256784" cy="3818491"/>
            <a:chOff x="0" y="0"/>
            <a:chExt cx="4514743" cy="7638969"/>
          </a:xfrm>
        </p:grpSpPr>
        <p:sp>
          <p:nvSpPr>
            <p:cNvPr id="644" name="Google Shape;644;p65"/>
            <p:cNvSpPr/>
            <p:nvPr/>
          </p:nvSpPr>
          <p:spPr>
            <a:xfrm>
              <a:off x="3361208" y="0"/>
              <a:ext cx="1019194" cy="7638969"/>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45" name="Google Shape;645;p65"/>
            <p:cNvSpPr txBox="1"/>
            <p:nvPr/>
          </p:nvSpPr>
          <p:spPr>
            <a:xfrm>
              <a:off x="0" y="95152"/>
              <a:ext cx="2919131" cy="1732629"/>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Helvetica Neue"/>
                  <a:ea typeface="Helvetica Neue"/>
                  <a:cs typeface="Helvetica Neue"/>
                  <a:sym typeface="Helvetica Neue"/>
                </a:rPr>
                <a:t>rows</a:t>
              </a:r>
              <a:endParaRPr sz="667"/>
            </a:p>
          </p:txBody>
        </p:sp>
        <p:sp>
          <p:nvSpPr>
            <p:cNvPr id="646" name="Google Shape;646;p65"/>
            <p:cNvSpPr/>
            <p:nvPr/>
          </p:nvSpPr>
          <p:spPr>
            <a:xfrm>
              <a:off x="3361208" y="4692376"/>
              <a:ext cx="1019194" cy="101919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47" name="Google Shape;647;p65"/>
            <p:cNvSpPr/>
            <p:nvPr/>
          </p:nvSpPr>
          <p:spPr>
            <a:xfrm>
              <a:off x="3361208" y="2642750"/>
              <a:ext cx="1019194" cy="101919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48" name="Google Shape;648;p65"/>
            <p:cNvSpPr/>
            <p:nvPr/>
          </p:nvSpPr>
          <p:spPr>
            <a:xfrm>
              <a:off x="3361208" y="3669091"/>
              <a:ext cx="1019194" cy="1019194"/>
            </a:xfrm>
            <a:prstGeom prst="rect">
              <a:avLst/>
            </a:prstGeom>
            <a:noFill/>
            <a:ln w="381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49" name="Google Shape;649;p65"/>
            <p:cNvSpPr txBox="1"/>
            <p:nvPr/>
          </p:nvSpPr>
          <p:spPr>
            <a:xfrm rot="-5400000">
              <a:off x="2896773" y="560033"/>
              <a:ext cx="1503311" cy="1732629"/>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650" name="Google Shape;650;p65"/>
            <p:cNvSpPr txBox="1"/>
            <p:nvPr/>
          </p:nvSpPr>
          <p:spPr>
            <a:xfrm rot="-5400000">
              <a:off x="2896773" y="5711569"/>
              <a:ext cx="1503311" cy="1732628"/>
            </a:xfrm>
            <a:prstGeom prst="rect">
              <a:avLst/>
            </a:prstGeom>
            <a:noFill/>
            <a:ln>
              <a:noFill/>
            </a:ln>
          </p:spPr>
          <p:txBody>
            <a:bodyPr spcFirstLastPara="1" wrap="square" lIns="25393" tIns="25393" rIns="25393" bIns="25393" anchor="ctr" anchorCtr="0">
              <a:noAutofit/>
            </a:bodyPr>
            <a:lstStyle/>
            <a:p>
              <a:pPr algn="ctr">
                <a:buClr>
                  <a:srgbClr val="000000"/>
                </a:buClr>
                <a:buSzPts val="1900"/>
              </a:pPr>
              <a:r>
                <a:rPr lang="en" sz="2533">
                  <a:latin typeface="Consolas"/>
                  <a:ea typeface="Consolas"/>
                  <a:cs typeface="Consolas"/>
                  <a:sym typeface="Consolas"/>
                </a:rPr>
                <a:t>…</a:t>
              </a:r>
              <a:endParaRPr sz="667"/>
            </a:p>
          </p:txBody>
        </p:sp>
        <p:sp>
          <p:nvSpPr>
            <p:cNvPr id="651" name="Google Shape;651;p65"/>
            <p:cNvSpPr/>
            <p:nvPr/>
          </p:nvSpPr>
          <p:spPr>
            <a:xfrm>
              <a:off x="3259289" y="4590457"/>
              <a:ext cx="1223032" cy="1223032"/>
            </a:xfrm>
            <a:prstGeom prst="ellipse">
              <a:avLst/>
            </a:prstGeom>
            <a:solidFill>
              <a:srgbClr val="FFFFFF">
                <a:alpha val="80392"/>
              </a:srgbClr>
            </a:solidFill>
            <a:ln>
              <a:noFill/>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652" name="Google Shape;652;p65"/>
            <p:cNvSpPr/>
            <p:nvPr/>
          </p:nvSpPr>
          <p:spPr>
            <a:xfrm>
              <a:off x="3233809" y="4564977"/>
              <a:ext cx="1273992" cy="1273992"/>
            </a:xfrm>
            <a:prstGeom prst="ellipse">
              <a:avLst/>
            </a:prstGeom>
            <a:noFill/>
            <a:ln w="25400" cap="flat" cmpd="sng">
              <a:solidFill>
                <a:srgbClr val="85888D"/>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grpSp>
      <p:sp>
        <p:nvSpPr>
          <p:cNvPr id="2" name="TextBox 1">
            <a:extLst>
              <a:ext uri="{FF2B5EF4-FFF2-40B4-BE49-F238E27FC236}">
                <a16:creationId xmlns:a16="http://schemas.microsoft.com/office/drawing/2014/main" id="{7E000E2C-3C66-5C4C-90AF-5E0F7DBFDF13}"/>
              </a:ext>
            </a:extLst>
          </p:cNvPr>
          <p:cNvSpPr txBox="1"/>
          <p:nvPr/>
        </p:nvSpPr>
        <p:spPr>
          <a:xfrm>
            <a:off x="9614434" y="6343112"/>
            <a:ext cx="2640466" cy="600164"/>
          </a:xfrm>
          <a:prstGeom prst="rect">
            <a:avLst/>
          </a:prstGeom>
          <a:noFill/>
        </p:spPr>
        <p:txBody>
          <a:bodyPr wrap="none" rtlCol="0">
            <a:spAutoFit/>
          </a:bodyPr>
          <a:lstStyle/>
          <a:p>
            <a:r>
              <a:rPr lang="en-US" sz="1100" i="1" dirty="0"/>
              <a:t>We have </a:t>
            </a:r>
            <a:r>
              <a:rPr lang="en-US" sz="1100" i="1" dirty="0" err="1"/>
              <a:t>cheatsheets</a:t>
            </a:r>
            <a:r>
              <a:rPr lang="en-US" sz="1100" i="1" dirty="0"/>
              <a:t> for this too! </a:t>
            </a:r>
          </a:p>
          <a:p>
            <a:r>
              <a:rPr lang="en-US" sz="1100" i="1" dirty="0">
                <a:hlinkClick r:id="rId3"/>
              </a:rPr>
              <a:t>https://hail.is/docs/0.2/cheatsheets.html</a:t>
            </a:r>
            <a:endParaRPr lang="en-US" sz="1100" i="1" dirty="0"/>
          </a:p>
          <a:p>
            <a:endParaRPr lang="en-US" sz="1100" i="1" dirty="0"/>
          </a:p>
        </p:txBody>
      </p:sp>
    </p:spTree>
    <p:extLst>
      <p:ext uri="{BB962C8B-B14F-4D97-AF65-F5344CB8AC3E}">
        <p14:creationId xmlns:p14="http://schemas.microsoft.com/office/powerpoint/2010/main" val="1853886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7"/>
          <p:cNvSpPr txBox="1"/>
          <p:nvPr/>
        </p:nvSpPr>
        <p:spPr>
          <a:xfrm>
            <a:off x="259669" y="1755173"/>
            <a:ext cx="11669485" cy="3347653"/>
          </a:xfrm>
          <a:prstGeom prst="rect">
            <a:avLst/>
          </a:prstGeom>
          <a:noFill/>
          <a:ln>
            <a:noFill/>
          </a:ln>
        </p:spPr>
        <p:txBody>
          <a:bodyPr spcFirstLastPara="1" wrap="square" lIns="25393" tIns="25393" rIns="25393" bIns="25393" anchor="ctr" anchorCtr="0">
            <a:noAutofit/>
          </a:bodyPr>
          <a:lstStyle/>
          <a:p>
            <a:pPr algn="ctr">
              <a:buClr>
                <a:srgbClr val="0076B9"/>
              </a:buClr>
              <a:buSzPts val="4900"/>
            </a:pPr>
            <a:r>
              <a:rPr lang="en-US" sz="4400" dirty="0"/>
              <a:t>Hands on using</a:t>
            </a:r>
          </a:p>
          <a:p>
            <a:pPr algn="ctr">
              <a:buClr>
                <a:srgbClr val="0076B9"/>
              </a:buClr>
              <a:buSzPts val="4900"/>
            </a:pPr>
            <a:r>
              <a:rPr lang="en-US" sz="4400" dirty="0" err="1"/>
              <a:t>workshop.hail.is</a:t>
            </a:r>
            <a:r>
              <a:rPr lang="en-US" sz="4400" dirty="0"/>
              <a:t> </a:t>
            </a:r>
          </a:p>
          <a:p>
            <a:pPr algn="ctr">
              <a:buClr>
                <a:srgbClr val="0076B9"/>
              </a:buClr>
              <a:buSzPts val="4900"/>
            </a:pPr>
            <a:r>
              <a:rPr lang="en-US" sz="4400" dirty="0"/>
              <a:t>Username:</a:t>
            </a:r>
          </a:p>
          <a:p>
            <a:pPr algn="ctr">
              <a:buClr>
                <a:srgbClr val="0076B9"/>
              </a:buClr>
              <a:buSzPts val="4900"/>
            </a:pPr>
            <a:r>
              <a:rPr lang="en-US" sz="4400" dirty="0"/>
              <a:t>Password: </a:t>
            </a:r>
            <a:endParaRPr sz="4400" dirty="0"/>
          </a:p>
        </p:txBody>
      </p:sp>
      <p:pic>
        <p:nvPicPr>
          <p:cNvPr id="3" name="Picture 2" descr="A close up of a logo&#10;&#10;Description automatically generated">
            <a:extLst>
              <a:ext uri="{FF2B5EF4-FFF2-40B4-BE49-F238E27FC236}">
                <a16:creationId xmlns:a16="http://schemas.microsoft.com/office/drawing/2014/main" id="{33FEE5A0-AE75-BF44-9106-60D54B1A0FD6}"/>
              </a:ext>
            </a:extLst>
          </p:cNvPr>
          <p:cNvPicPr>
            <a:picLocks noChangeAspect="1"/>
          </p:cNvPicPr>
          <p:nvPr/>
        </p:nvPicPr>
        <p:blipFill>
          <a:blip r:embed="rId3"/>
          <a:stretch>
            <a:fillRect/>
          </a:stretch>
        </p:blipFill>
        <p:spPr>
          <a:xfrm>
            <a:off x="11014034" y="6119450"/>
            <a:ext cx="1077316" cy="645777"/>
          </a:xfrm>
          <a:prstGeom prst="rect">
            <a:avLst/>
          </a:prstGeom>
        </p:spPr>
      </p:pic>
    </p:spTree>
    <p:extLst>
      <p:ext uri="{BB962C8B-B14F-4D97-AF65-F5344CB8AC3E}">
        <p14:creationId xmlns:p14="http://schemas.microsoft.com/office/powerpoint/2010/main" val="3812090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60BC-897E-9848-ACE7-C4B97BC16867}"/>
              </a:ext>
            </a:extLst>
          </p:cNvPr>
          <p:cNvSpPr>
            <a:spLocks noGrp="1"/>
          </p:cNvSpPr>
          <p:nvPr>
            <p:ph type="title"/>
          </p:nvPr>
        </p:nvSpPr>
        <p:spPr/>
        <p:txBody>
          <a:bodyPr/>
          <a:lstStyle/>
          <a:p>
            <a:r>
              <a:rPr lang="en-US" sz="5000" b="1" dirty="0"/>
              <a:t>Your next steps</a:t>
            </a:r>
          </a:p>
        </p:txBody>
      </p:sp>
      <p:grpSp>
        <p:nvGrpSpPr>
          <p:cNvPr id="26" name="Group 25">
            <a:extLst>
              <a:ext uri="{FF2B5EF4-FFF2-40B4-BE49-F238E27FC236}">
                <a16:creationId xmlns:a16="http://schemas.microsoft.com/office/drawing/2014/main" id="{F08AED64-33E9-D547-B97D-412643E9DECC}"/>
              </a:ext>
            </a:extLst>
          </p:cNvPr>
          <p:cNvGrpSpPr/>
          <p:nvPr/>
        </p:nvGrpSpPr>
        <p:grpSpPr>
          <a:xfrm>
            <a:off x="6394075" y="4372045"/>
            <a:ext cx="4477407" cy="2347310"/>
            <a:chOff x="7447490" y="1368687"/>
            <a:chExt cx="4477407" cy="2347310"/>
          </a:xfrm>
        </p:grpSpPr>
        <p:pic>
          <p:nvPicPr>
            <p:cNvPr id="16" name="Picture 15" descr="A screenshot of a cell phone&#10;&#10;Description automatically generated">
              <a:extLst>
                <a:ext uri="{FF2B5EF4-FFF2-40B4-BE49-F238E27FC236}">
                  <a16:creationId xmlns:a16="http://schemas.microsoft.com/office/drawing/2014/main" id="{EE85D9D3-C14F-9247-89CF-BC9879884649}"/>
                </a:ext>
              </a:extLst>
            </p:cNvPr>
            <p:cNvPicPr>
              <a:picLocks noChangeAspect="1"/>
            </p:cNvPicPr>
            <p:nvPr/>
          </p:nvPicPr>
          <p:blipFill rotWithShape="1">
            <a:blip r:embed="rId3"/>
            <a:srcRect l="9647" t="23922" r="17793" b="37598"/>
            <a:stretch/>
          </p:blipFill>
          <p:spPr>
            <a:xfrm>
              <a:off x="7447490" y="1368687"/>
              <a:ext cx="4477407" cy="2347310"/>
            </a:xfrm>
            <a:prstGeom prst="rect">
              <a:avLst/>
            </a:prstGeom>
            <a:ln>
              <a:solidFill>
                <a:srgbClr val="000000"/>
              </a:solidFill>
            </a:ln>
          </p:spPr>
        </p:pic>
        <p:sp>
          <p:nvSpPr>
            <p:cNvPr id="17" name="Rectangle 16">
              <a:extLst>
                <a:ext uri="{FF2B5EF4-FFF2-40B4-BE49-F238E27FC236}">
                  <a16:creationId xmlns:a16="http://schemas.microsoft.com/office/drawing/2014/main" id="{F6656C5F-1FF6-8545-99B4-C7F0CDC0B082}"/>
                </a:ext>
              </a:extLst>
            </p:cNvPr>
            <p:cNvSpPr/>
            <p:nvPr/>
          </p:nvSpPr>
          <p:spPr>
            <a:xfrm>
              <a:off x="7796944" y="1486590"/>
              <a:ext cx="2085827" cy="461665"/>
            </a:xfrm>
            <a:prstGeom prst="rect">
              <a:avLst/>
            </a:prstGeom>
            <a:ln>
              <a:solidFill>
                <a:srgbClr val="000000"/>
              </a:solidFill>
            </a:ln>
          </p:spPr>
          <p:txBody>
            <a:bodyPr wrap="none">
              <a:spAutoFit/>
            </a:bodyPr>
            <a:lstStyle/>
            <a:p>
              <a:r>
                <a:rPr lang="en-US" sz="2400" dirty="0">
                  <a:hlinkClick r:id="rId4"/>
                </a:rPr>
                <a:t>discuss.hail.is</a:t>
              </a:r>
              <a:endParaRPr lang="en-US" sz="2400" dirty="0"/>
            </a:p>
          </p:txBody>
        </p:sp>
      </p:grpSp>
      <p:pic>
        <p:nvPicPr>
          <p:cNvPr id="30" name="Picture 29" descr="A close up of a logo&#10;&#10;Description automatically generated">
            <a:extLst>
              <a:ext uri="{FF2B5EF4-FFF2-40B4-BE49-F238E27FC236}">
                <a16:creationId xmlns:a16="http://schemas.microsoft.com/office/drawing/2014/main" id="{3B62B656-97BA-F849-8EE5-830BF11AE635}"/>
              </a:ext>
            </a:extLst>
          </p:cNvPr>
          <p:cNvPicPr>
            <a:picLocks noChangeAspect="1"/>
          </p:cNvPicPr>
          <p:nvPr/>
        </p:nvPicPr>
        <p:blipFill>
          <a:blip r:embed="rId5"/>
          <a:stretch>
            <a:fillRect/>
          </a:stretch>
        </p:blipFill>
        <p:spPr>
          <a:xfrm>
            <a:off x="11014034" y="6119450"/>
            <a:ext cx="1077316" cy="645777"/>
          </a:xfrm>
          <a:prstGeom prst="rect">
            <a:avLst/>
          </a:prstGeom>
        </p:spPr>
      </p:pic>
      <p:grpSp>
        <p:nvGrpSpPr>
          <p:cNvPr id="3" name="Group 2">
            <a:extLst>
              <a:ext uri="{FF2B5EF4-FFF2-40B4-BE49-F238E27FC236}">
                <a16:creationId xmlns:a16="http://schemas.microsoft.com/office/drawing/2014/main" id="{EBCA5582-E36C-B641-803D-719A2DBFD6CA}"/>
              </a:ext>
            </a:extLst>
          </p:cNvPr>
          <p:cNvGrpSpPr/>
          <p:nvPr/>
        </p:nvGrpSpPr>
        <p:grpSpPr>
          <a:xfrm>
            <a:off x="5986032" y="110953"/>
            <a:ext cx="5775134" cy="1001063"/>
            <a:chOff x="5742192" y="110953"/>
            <a:chExt cx="5775134" cy="1001063"/>
          </a:xfrm>
        </p:grpSpPr>
        <p:sp>
          <p:nvSpPr>
            <p:cNvPr id="18" name="Google Shape;708;p75">
              <a:extLst>
                <a:ext uri="{FF2B5EF4-FFF2-40B4-BE49-F238E27FC236}">
                  <a16:creationId xmlns:a16="http://schemas.microsoft.com/office/drawing/2014/main" id="{3B66D3B6-D254-BC4E-8C53-EDBE95BAC4E3}"/>
                </a:ext>
              </a:extLst>
            </p:cNvPr>
            <p:cNvSpPr/>
            <p:nvPr/>
          </p:nvSpPr>
          <p:spPr>
            <a:xfrm>
              <a:off x="5742192" y="110953"/>
              <a:ext cx="5775134" cy="1001063"/>
            </a:xfrm>
            <a:prstGeom prst="roundRect">
              <a:avLst>
                <a:gd name="adj" fmla="val 29821"/>
              </a:avLst>
            </a:prstGeom>
            <a:gradFill>
              <a:gsLst>
                <a:gs pos="0">
                  <a:srgbClr val="FBFBFB"/>
                </a:gs>
                <a:gs pos="100000">
                  <a:srgbClr val="D5D5D5"/>
                </a:gs>
              </a:gsLst>
              <a:lin ang="5400000" scaled="0"/>
            </a:gradFill>
            <a:ln w="63500" cap="flat" cmpd="sng">
              <a:solidFill>
                <a:srgbClr val="000000"/>
              </a:solidFill>
              <a:prstDash val="solid"/>
              <a:miter lim="400000"/>
              <a:headEnd type="none" w="sm" len="sm"/>
              <a:tailEnd type="none" w="sm" len="sm"/>
            </a:ln>
          </p:spPr>
          <p:txBody>
            <a:bodyPr spcFirstLastPara="1" wrap="square" lIns="25393" tIns="25393" rIns="25393" bIns="25393" anchor="ctr" anchorCtr="0">
              <a:noAutofit/>
            </a:bodyPr>
            <a:lstStyle/>
            <a:p>
              <a:pPr algn="ctr">
                <a:buClr>
                  <a:srgbClr val="000000"/>
                </a:buClr>
                <a:buSzPts val="1200"/>
              </a:pPr>
              <a:endParaRPr sz="1600">
                <a:latin typeface="Helvetica Neue Light"/>
                <a:ea typeface="Helvetica Neue Light"/>
                <a:cs typeface="Helvetica Neue Light"/>
                <a:sym typeface="Helvetica Neue Light"/>
              </a:endParaRPr>
            </a:p>
          </p:txBody>
        </p:sp>
        <p:sp>
          <p:nvSpPr>
            <p:cNvPr id="19" name="Google Shape;710;p75">
              <a:extLst>
                <a:ext uri="{FF2B5EF4-FFF2-40B4-BE49-F238E27FC236}">
                  <a16:creationId xmlns:a16="http://schemas.microsoft.com/office/drawing/2014/main" id="{849080DF-D292-0A47-BE7E-8176A7EC5A4F}"/>
                </a:ext>
              </a:extLst>
            </p:cNvPr>
            <p:cNvSpPr txBox="1"/>
            <p:nvPr/>
          </p:nvSpPr>
          <p:spPr>
            <a:xfrm>
              <a:off x="6676643" y="343520"/>
              <a:ext cx="4028151" cy="482274"/>
            </a:xfrm>
            <a:prstGeom prst="rect">
              <a:avLst/>
            </a:prstGeom>
            <a:noFill/>
            <a:ln>
              <a:noFill/>
            </a:ln>
          </p:spPr>
          <p:txBody>
            <a:bodyPr spcFirstLastPara="1" wrap="square" lIns="25393" tIns="25393" rIns="25393" bIns="25393" anchor="ctr" anchorCtr="0">
              <a:noAutofit/>
            </a:bodyPr>
            <a:lstStyle/>
            <a:p>
              <a:pPr>
                <a:buClr>
                  <a:srgbClr val="000000"/>
                </a:buClr>
                <a:buSzPts val="2300"/>
              </a:pPr>
              <a:r>
                <a:rPr lang="en" sz="3066" b="1" dirty="0">
                  <a:latin typeface="Courier New"/>
                  <a:ea typeface="Courier New"/>
                  <a:cs typeface="Courier New"/>
                  <a:sym typeface="Courier New"/>
                </a:rPr>
                <a:t>pip install hail</a:t>
              </a:r>
              <a:endParaRPr sz="667" b="1" dirty="0"/>
            </a:p>
          </p:txBody>
        </p:sp>
      </p:grpSp>
      <p:grpSp>
        <p:nvGrpSpPr>
          <p:cNvPr id="7" name="Group 6">
            <a:extLst>
              <a:ext uri="{FF2B5EF4-FFF2-40B4-BE49-F238E27FC236}">
                <a16:creationId xmlns:a16="http://schemas.microsoft.com/office/drawing/2014/main" id="{36B5FA1C-CFF3-BE42-8AE4-22D8848D8C28}"/>
              </a:ext>
            </a:extLst>
          </p:cNvPr>
          <p:cNvGrpSpPr/>
          <p:nvPr/>
        </p:nvGrpSpPr>
        <p:grpSpPr>
          <a:xfrm>
            <a:off x="1694580" y="1312300"/>
            <a:ext cx="8582904" cy="2645269"/>
            <a:chOff x="512110" y="4077089"/>
            <a:chExt cx="8582904" cy="2645269"/>
          </a:xfrm>
        </p:grpSpPr>
        <p:pic>
          <p:nvPicPr>
            <p:cNvPr id="6" name="Picture 5" descr="A screenshot of a cell phone&#10;&#10;Description automatically generated">
              <a:extLst>
                <a:ext uri="{FF2B5EF4-FFF2-40B4-BE49-F238E27FC236}">
                  <a16:creationId xmlns:a16="http://schemas.microsoft.com/office/drawing/2014/main" id="{984AFCCB-557D-FF45-8794-6C8D9D28B4E8}"/>
                </a:ext>
              </a:extLst>
            </p:cNvPr>
            <p:cNvPicPr>
              <a:picLocks noChangeAspect="1"/>
            </p:cNvPicPr>
            <p:nvPr/>
          </p:nvPicPr>
          <p:blipFill>
            <a:blip r:embed="rId6"/>
            <a:stretch>
              <a:fillRect/>
            </a:stretch>
          </p:blipFill>
          <p:spPr>
            <a:xfrm>
              <a:off x="512110" y="4077089"/>
              <a:ext cx="8582904" cy="2645269"/>
            </a:xfrm>
            <a:prstGeom prst="rect">
              <a:avLst/>
            </a:prstGeom>
          </p:spPr>
        </p:pic>
        <p:sp>
          <p:nvSpPr>
            <p:cNvPr id="4" name="Rectangle 3">
              <a:extLst>
                <a:ext uri="{FF2B5EF4-FFF2-40B4-BE49-F238E27FC236}">
                  <a16:creationId xmlns:a16="http://schemas.microsoft.com/office/drawing/2014/main" id="{4995622C-8BB1-FF4E-8960-C66AEE826C93}"/>
                </a:ext>
              </a:extLst>
            </p:cNvPr>
            <p:cNvSpPr/>
            <p:nvPr/>
          </p:nvSpPr>
          <p:spPr>
            <a:xfrm>
              <a:off x="4803562" y="4607419"/>
              <a:ext cx="2063385" cy="523220"/>
            </a:xfrm>
            <a:prstGeom prst="rect">
              <a:avLst/>
            </a:prstGeom>
            <a:ln>
              <a:solidFill>
                <a:srgbClr val="000000"/>
              </a:solidFill>
            </a:ln>
          </p:spPr>
          <p:txBody>
            <a:bodyPr wrap="none">
              <a:spAutoFit/>
            </a:bodyPr>
            <a:lstStyle/>
            <a:p>
              <a:r>
                <a:rPr lang="en-US" sz="2800" dirty="0">
                  <a:hlinkClick r:id="rId7"/>
                </a:rPr>
                <a:t>hail.is/docs/</a:t>
              </a:r>
              <a:endParaRPr lang="en-US" sz="2800" dirty="0"/>
            </a:p>
          </p:txBody>
        </p:sp>
      </p:grpSp>
      <p:grpSp>
        <p:nvGrpSpPr>
          <p:cNvPr id="10" name="Group 9">
            <a:extLst>
              <a:ext uri="{FF2B5EF4-FFF2-40B4-BE49-F238E27FC236}">
                <a16:creationId xmlns:a16="http://schemas.microsoft.com/office/drawing/2014/main" id="{3057FC07-F1BF-A042-A42D-447AF4425E52}"/>
              </a:ext>
            </a:extLst>
          </p:cNvPr>
          <p:cNvGrpSpPr/>
          <p:nvPr/>
        </p:nvGrpSpPr>
        <p:grpSpPr>
          <a:xfrm>
            <a:off x="801206" y="4203069"/>
            <a:ext cx="5450318" cy="2291611"/>
            <a:chOff x="5461696" y="4399894"/>
            <a:chExt cx="5450318" cy="2291611"/>
          </a:xfrm>
        </p:grpSpPr>
        <p:pic>
          <p:nvPicPr>
            <p:cNvPr id="9" name="Picture 8" descr="A screenshot of a cell phone&#10;&#10;Description automatically generated">
              <a:extLst>
                <a:ext uri="{FF2B5EF4-FFF2-40B4-BE49-F238E27FC236}">
                  <a16:creationId xmlns:a16="http://schemas.microsoft.com/office/drawing/2014/main" id="{E9D1903C-1EBE-2948-96B7-BD85FAA20F1D}"/>
                </a:ext>
              </a:extLst>
            </p:cNvPr>
            <p:cNvPicPr>
              <a:picLocks noChangeAspect="1"/>
            </p:cNvPicPr>
            <p:nvPr/>
          </p:nvPicPr>
          <p:blipFill>
            <a:blip r:embed="rId8"/>
            <a:stretch>
              <a:fillRect/>
            </a:stretch>
          </p:blipFill>
          <p:spPr>
            <a:xfrm>
              <a:off x="5461696" y="4399894"/>
              <a:ext cx="5450318" cy="2291611"/>
            </a:xfrm>
            <a:prstGeom prst="rect">
              <a:avLst/>
            </a:prstGeom>
          </p:spPr>
        </p:pic>
        <p:sp>
          <p:nvSpPr>
            <p:cNvPr id="20" name="Rectangle 19">
              <a:extLst>
                <a:ext uri="{FF2B5EF4-FFF2-40B4-BE49-F238E27FC236}">
                  <a16:creationId xmlns:a16="http://schemas.microsoft.com/office/drawing/2014/main" id="{61C2D04B-63EA-C840-9EF5-4B608BC0DBAD}"/>
                </a:ext>
              </a:extLst>
            </p:cNvPr>
            <p:cNvSpPr/>
            <p:nvPr/>
          </p:nvSpPr>
          <p:spPr>
            <a:xfrm>
              <a:off x="7031445" y="4691139"/>
              <a:ext cx="1726755" cy="461665"/>
            </a:xfrm>
            <a:prstGeom prst="rect">
              <a:avLst/>
            </a:prstGeom>
            <a:ln>
              <a:solidFill>
                <a:srgbClr val="000000"/>
              </a:solidFill>
            </a:ln>
          </p:spPr>
          <p:txBody>
            <a:bodyPr wrap="none">
              <a:spAutoFit/>
            </a:bodyPr>
            <a:lstStyle/>
            <a:p>
              <a:r>
                <a:rPr lang="en-US" sz="2400" dirty="0">
                  <a:hlinkClick r:id="rId9"/>
                </a:rPr>
                <a:t>blog.hail.is/</a:t>
              </a:r>
              <a:endParaRPr lang="en-US" sz="2400" dirty="0"/>
            </a:p>
          </p:txBody>
        </p:sp>
      </p:grpSp>
    </p:spTree>
    <p:extLst>
      <p:ext uri="{BB962C8B-B14F-4D97-AF65-F5344CB8AC3E}">
        <p14:creationId xmlns:p14="http://schemas.microsoft.com/office/powerpoint/2010/main" val="277680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647531" y="3245743"/>
            <a:ext cx="10976400" cy="564300"/>
          </a:xfrm>
          <a:prstGeom prst="rect">
            <a:avLst/>
          </a:prstGeom>
        </p:spPr>
        <p:txBody>
          <a:bodyPr wrap="square" lIns="91425" tIns="91425" rIns="91425" bIns="91425" anchor="b" anchorCtr="0">
            <a:noAutofit/>
          </a:bodyPr>
          <a:lstStyle/>
          <a:p>
            <a:pPr lvl="0" algn="ctr"/>
            <a:r>
              <a:rPr lang="en-US" b="1" dirty="0">
                <a:solidFill>
                  <a:schemeClr val="accent1">
                    <a:lumMod val="50000"/>
                  </a:schemeClr>
                </a:solidFill>
              </a:rPr>
              <a:t>Thank you!</a:t>
            </a:r>
            <a:endParaRPr b="1" dirty="0">
              <a:solidFill>
                <a:schemeClr val="accent1">
                  <a:lumMod val="50000"/>
                </a:schemeClr>
              </a:solidFill>
            </a:endParaRPr>
          </a:p>
        </p:txBody>
      </p:sp>
      <p:pic>
        <p:nvPicPr>
          <p:cNvPr id="11" name="Shape 66">
            <a:extLst>
              <a:ext uri="{FF2B5EF4-FFF2-40B4-BE49-F238E27FC236}">
                <a16:creationId xmlns:a16="http://schemas.microsoft.com/office/drawing/2014/main" id="{056A9968-FD44-644B-BDA3-4E0502B662AB}"/>
              </a:ext>
            </a:extLst>
          </p:cNvPr>
          <p:cNvPicPr preferRelativeResize="0"/>
          <p:nvPr/>
        </p:nvPicPr>
        <p:blipFill rotWithShape="1">
          <a:blip r:embed="rId3">
            <a:alphaModFix/>
          </a:blip>
          <a:srcRect/>
          <a:stretch/>
        </p:blipFill>
        <p:spPr>
          <a:xfrm>
            <a:off x="9860535" y="203672"/>
            <a:ext cx="2158170" cy="752888"/>
          </a:xfrm>
          <a:prstGeom prst="rect">
            <a:avLst/>
          </a:prstGeom>
          <a:solidFill>
            <a:schemeClr val="lt1"/>
          </a:solidFill>
          <a:ln>
            <a:noFill/>
          </a:ln>
        </p:spPr>
      </p:pic>
      <p:pic>
        <p:nvPicPr>
          <p:cNvPr id="15" name="Image" descr="Image">
            <a:extLst>
              <a:ext uri="{FF2B5EF4-FFF2-40B4-BE49-F238E27FC236}">
                <a16:creationId xmlns:a16="http://schemas.microsoft.com/office/drawing/2014/main" id="{12EDF60E-2A82-1A43-B10E-1F43E8A13094}"/>
              </a:ext>
            </a:extLst>
          </p:cNvPr>
          <p:cNvPicPr>
            <a:picLocks noChangeAspect="1"/>
          </p:cNvPicPr>
          <p:nvPr/>
        </p:nvPicPr>
        <p:blipFill rotWithShape="1">
          <a:blip r:embed="rId4"/>
          <a:srcRect t="24417" b="23606"/>
          <a:stretch/>
        </p:blipFill>
        <p:spPr>
          <a:xfrm>
            <a:off x="230072" y="184677"/>
            <a:ext cx="2288977" cy="786447"/>
          </a:xfrm>
          <a:prstGeom prst="rect">
            <a:avLst/>
          </a:prstGeom>
          <a:ln w="12700">
            <a:miter lim="400000"/>
          </a:ln>
        </p:spPr>
      </p:pic>
      <p:pic>
        <p:nvPicPr>
          <p:cNvPr id="9" name="Picture 8" descr="A close up of a keyboard&#10;&#10;Description automatically generated">
            <a:extLst>
              <a:ext uri="{FF2B5EF4-FFF2-40B4-BE49-F238E27FC236}">
                <a16:creationId xmlns:a16="http://schemas.microsoft.com/office/drawing/2014/main" id="{A5D4A35F-0565-C04E-BABA-ABB4F88F7AE8}"/>
              </a:ext>
            </a:extLst>
          </p:cNvPr>
          <p:cNvPicPr>
            <a:picLocks noChangeAspect="1"/>
          </p:cNvPicPr>
          <p:nvPr/>
        </p:nvPicPr>
        <p:blipFill rotWithShape="1">
          <a:blip r:embed="rId5"/>
          <a:srcRect l="2794" t="17663" r="1513" b="641"/>
          <a:stretch/>
        </p:blipFill>
        <p:spPr>
          <a:xfrm>
            <a:off x="4012933" y="1421288"/>
            <a:ext cx="4162958" cy="1754611"/>
          </a:xfrm>
          <a:prstGeom prst="rect">
            <a:avLst/>
          </a:prstGeom>
        </p:spPr>
      </p:pic>
      <p:pic>
        <p:nvPicPr>
          <p:cNvPr id="12" name="Picture 11">
            <a:extLst>
              <a:ext uri="{FF2B5EF4-FFF2-40B4-BE49-F238E27FC236}">
                <a16:creationId xmlns:a16="http://schemas.microsoft.com/office/drawing/2014/main" id="{112E05C8-F275-184A-8E2D-4F830F07B350}"/>
              </a:ext>
            </a:extLst>
          </p:cNvPr>
          <p:cNvPicPr>
            <a:picLocks noChangeAspect="1"/>
          </p:cNvPicPr>
          <p:nvPr/>
        </p:nvPicPr>
        <p:blipFill>
          <a:blip r:embed="rId6"/>
          <a:stretch>
            <a:fillRect/>
          </a:stretch>
        </p:blipFill>
        <p:spPr>
          <a:xfrm>
            <a:off x="5265253" y="-101759"/>
            <a:ext cx="1268876" cy="1268876"/>
          </a:xfrm>
          <a:prstGeom prst="rect">
            <a:avLst/>
          </a:prstGeom>
        </p:spPr>
      </p:pic>
      <p:sp>
        <p:nvSpPr>
          <p:cNvPr id="4" name="Text Placeholder 3">
            <a:extLst>
              <a:ext uri="{FF2B5EF4-FFF2-40B4-BE49-F238E27FC236}">
                <a16:creationId xmlns:a16="http://schemas.microsoft.com/office/drawing/2014/main" id="{27F8FD26-0D28-B343-8916-6177253B7E41}"/>
              </a:ext>
            </a:extLst>
          </p:cNvPr>
          <p:cNvSpPr>
            <a:spLocks noGrp="1"/>
          </p:cNvSpPr>
          <p:nvPr>
            <p:ph type="body" idx="1"/>
          </p:nvPr>
        </p:nvSpPr>
        <p:spPr/>
        <p:txBody>
          <a:bodyPr/>
          <a:lstStyle/>
          <a:p>
            <a:endParaRPr lang="en-US"/>
          </a:p>
        </p:txBody>
      </p:sp>
      <p:sp>
        <p:nvSpPr>
          <p:cNvPr id="14" name="Shape 78">
            <a:extLst>
              <a:ext uri="{FF2B5EF4-FFF2-40B4-BE49-F238E27FC236}">
                <a16:creationId xmlns:a16="http://schemas.microsoft.com/office/drawing/2014/main" id="{9411731E-FBCE-3C4E-A0A3-1970484B2A54}"/>
              </a:ext>
            </a:extLst>
          </p:cNvPr>
          <p:cNvSpPr txBox="1">
            <a:spLocks/>
          </p:cNvSpPr>
          <p:nvPr/>
        </p:nvSpPr>
        <p:spPr>
          <a:xfrm>
            <a:off x="647531" y="4149975"/>
            <a:ext cx="10976400" cy="369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600"/>
              </a:spcAft>
              <a:buClr>
                <a:srgbClr val="888888"/>
              </a:buClr>
              <a:buSzPct val="100000"/>
              <a:buFont typeface="Arial"/>
              <a:buNone/>
              <a:defRPr sz="24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600"/>
              </a:spcAft>
              <a:buClr>
                <a:srgbClr val="888888"/>
              </a:buClr>
              <a:buSzPct val="100000"/>
              <a:buFont typeface="Arial"/>
              <a:buNone/>
              <a:defRPr sz="2000" b="0" i="0" u="none" strike="noStrike" cap="none">
                <a:solidFill>
                  <a:srgbClr val="888888"/>
                </a:solidFill>
                <a:latin typeface="Arial"/>
                <a:ea typeface="Arial"/>
                <a:cs typeface="Arial"/>
                <a:sym typeface="Arial"/>
              </a:defRPr>
            </a:lvl2pPr>
            <a:lvl3pPr marL="914400" marR="0" lvl="2" indent="0" algn="l" rtl="0">
              <a:lnSpc>
                <a:spcPct val="100000"/>
              </a:lnSpc>
              <a:spcBef>
                <a:spcPts val="0"/>
              </a:spcBef>
              <a:spcAft>
                <a:spcPts val="600"/>
              </a:spcAft>
              <a:buClr>
                <a:srgbClr val="888888"/>
              </a:buClr>
              <a:buSzPct val="100000"/>
              <a:buFont typeface="Arial"/>
              <a:buNone/>
              <a:defRPr sz="1800" b="0" i="0" u="none" strike="noStrike" cap="none">
                <a:solidFill>
                  <a:srgbClr val="888888"/>
                </a:solidFill>
                <a:latin typeface="Arial"/>
                <a:ea typeface="Arial"/>
                <a:cs typeface="Arial"/>
                <a:sym typeface="Arial"/>
              </a:defRPr>
            </a:lvl3pPr>
            <a:lvl4pPr marL="1371600" marR="0" lvl="3" indent="0" algn="l" rtl="0">
              <a:lnSpc>
                <a:spcPct val="100000"/>
              </a:lnSpc>
              <a:spcBef>
                <a:spcPts val="0"/>
              </a:spcBef>
              <a:spcAft>
                <a:spcPts val="600"/>
              </a:spcAft>
              <a:buClr>
                <a:srgbClr val="888888"/>
              </a:buClr>
              <a:buSzPct val="100000"/>
              <a:buFont typeface="Arial"/>
              <a:buNone/>
              <a:defRPr sz="1600" b="0" i="0" u="none" strike="noStrike" cap="none">
                <a:solidFill>
                  <a:srgbClr val="888888"/>
                </a:solidFill>
                <a:latin typeface="Arial"/>
                <a:ea typeface="Arial"/>
                <a:cs typeface="Arial"/>
                <a:sym typeface="Arial"/>
              </a:defRPr>
            </a:lvl4pPr>
            <a:lvl5pPr marL="1828800" marR="0" lvl="4" indent="0" algn="l" rtl="0">
              <a:lnSpc>
                <a:spcPct val="100000"/>
              </a:lnSpc>
              <a:spcBef>
                <a:spcPts val="0"/>
              </a:spcBef>
              <a:spcAft>
                <a:spcPts val="600"/>
              </a:spcAft>
              <a:buClr>
                <a:srgbClr val="888888"/>
              </a:buClr>
              <a:buSzPct val="100000"/>
              <a:buFont typeface="Arial"/>
              <a:buNone/>
              <a:defRPr sz="1600" b="0" i="0" u="none" strike="noStrike" cap="none">
                <a:solidFill>
                  <a:srgbClr val="888888"/>
                </a:solidFill>
                <a:latin typeface="Arial"/>
                <a:ea typeface="Arial"/>
                <a:cs typeface="Arial"/>
                <a:sym typeface="Arial"/>
              </a:defRPr>
            </a:lvl5pPr>
            <a:lvl6pPr marL="2286000" marR="0" lvl="5"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Arial"/>
                <a:ea typeface="Arial"/>
                <a:cs typeface="Arial"/>
                <a:sym typeface="Arial"/>
              </a:defRPr>
            </a:lvl6pPr>
            <a:lvl7pPr marL="2743200" marR="0" lvl="6"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Arial"/>
                <a:ea typeface="Arial"/>
                <a:cs typeface="Arial"/>
                <a:sym typeface="Arial"/>
              </a:defRPr>
            </a:lvl7pPr>
            <a:lvl8pPr marL="3200400" marR="0" lvl="7"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Arial"/>
                <a:ea typeface="Arial"/>
                <a:cs typeface="Arial"/>
                <a:sym typeface="Arial"/>
              </a:defRPr>
            </a:lvl8pPr>
            <a:lvl9pPr marL="3657600" marR="0" lvl="8"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Arial"/>
                <a:ea typeface="Arial"/>
                <a:cs typeface="Arial"/>
                <a:sym typeface="Arial"/>
              </a:defRPr>
            </a:lvl9pPr>
          </a:lstStyle>
          <a:p>
            <a:pPr algn="ctr"/>
            <a:r>
              <a:rPr lang="en-US" sz="3200" b="1" dirty="0"/>
              <a:t>ATGU Welcome Workshop</a:t>
            </a:r>
          </a:p>
          <a:p>
            <a:pPr algn="ctr"/>
            <a:r>
              <a:rPr lang="en-US" sz="2800" i="1" dirty="0"/>
              <a:t>Are there any questions?</a:t>
            </a:r>
          </a:p>
        </p:txBody>
      </p:sp>
      <p:sp>
        <p:nvSpPr>
          <p:cNvPr id="16" name="Shape 80">
            <a:extLst>
              <a:ext uri="{FF2B5EF4-FFF2-40B4-BE49-F238E27FC236}">
                <a16:creationId xmlns:a16="http://schemas.microsoft.com/office/drawing/2014/main" id="{D147AF38-4070-3244-8795-CC21B089F78F}"/>
              </a:ext>
            </a:extLst>
          </p:cNvPr>
          <p:cNvSpPr txBox="1"/>
          <p:nvPr/>
        </p:nvSpPr>
        <p:spPr>
          <a:xfrm>
            <a:off x="9239259" y="5996658"/>
            <a:ext cx="2939100" cy="817800"/>
          </a:xfrm>
          <a:prstGeom prst="rect">
            <a:avLst/>
          </a:prstGeom>
          <a:noFill/>
          <a:ln>
            <a:noFill/>
          </a:ln>
        </p:spPr>
        <p:txBody>
          <a:bodyPr wrap="square" lIns="91425" tIns="91425" rIns="91425" bIns="91425" anchor="b" anchorCtr="0">
            <a:noAutofit/>
          </a:bodyPr>
          <a:lstStyle/>
          <a:p>
            <a:pPr lvl="0" algn="r"/>
            <a:r>
              <a:rPr lang="en-US" u="sng" dirty="0">
                <a:solidFill>
                  <a:schemeClr val="hlink"/>
                </a:solidFill>
                <a:hlinkClick r:id="rId7"/>
              </a:rPr>
              <a:t>https://hail.is</a:t>
            </a:r>
          </a:p>
          <a:p>
            <a:pPr lvl="0" algn="r" rtl="0">
              <a:spcBef>
                <a:spcPts val="0"/>
              </a:spcBef>
              <a:buNone/>
            </a:pPr>
            <a:r>
              <a:rPr lang="en-US" dirty="0"/>
              <a:t>@</a:t>
            </a:r>
            <a:r>
              <a:rPr lang="en-US" dirty="0" err="1"/>
              <a:t>mkveerapen</a:t>
            </a:r>
            <a:r>
              <a:rPr lang="en-US" dirty="0"/>
              <a:t> / @</a:t>
            </a:r>
            <a:r>
              <a:rPr lang="en-US" dirty="0" err="1"/>
              <a:t>hailgenetics</a:t>
            </a:r>
            <a:endParaRPr lang="en-US" dirty="0"/>
          </a:p>
          <a:p>
            <a:pPr lvl="0" algn="r" rtl="0">
              <a:spcBef>
                <a:spcPts val="0"/>
              </a:spcBef>
              <a:buNone/>
            </a:pPr>
            <a:r>
              <a:rPr lang="en-US" dirty="0" err="1"/>
              <a:t>veerapen@broadinstitute.org</a:t>
            </a:r>
            <a:endParaRPr lang="en-US" dirty="0"/>
          </a:p>
          <a:p>
            <a:pPr lvl="0" algn="r" rtl="0">
              <a:spcBef>
                <a:spcPts val="0"/>
              </a:spcBef>
              <a:buNone/>
            </a:pPr>
            <a:r>
              <a:rPr lang="en-US" dirty="0"/>
              <a:t>#</a:t>
            </a:r>
            <a:r>
              <a:rPr lang="en-US" dirty="0" err="1"/>
              <a:t>scalableGenomics</a:t>
            </a:r>
            <a:endParaRPr lang="en-US" dirty="0"/>
          </a:p>
          <a:p>
            <a:pPr lvl="0" algn="r" rtl="0">
              <a:spcBef>
                <a:spcPts val="0"/>
              </a:spcBef>
              <a:buNone/>
            </a:pPr>
            <a:r>
              <a:rPr lang="en-US" dirty="0"/>
              <a:t>#</a:t>
            </a:r>
            <a:r>
              <a:rPr lang="en-US" dirty="0" err="1"/>
              <a:t>hailGenetics</a:t>
            </a:r>
            <a:r>
              <a:rPr lang="en-US" dirty="0"/>
              <a:t> #</a:t>
            </a:r>
            <a:r>
              <a:rPr lang="en-US" dirty="0" err="1"/>
              <a:t>ATGUstrong</a:t>
            </a:r>
            <a:endParaRPr lang="en-US" dirty="0"/>
          </a:p>
        </p:txBody>
      </p:sp>
      <p:pic>
        <p:nvPicPr>
          <p:cNvPr id="17" name="Picture 4" descr="mage result for twitter logo">
            <a:extLst>
              <a:ext uri="{FF2B5EF4-FFF2-40B4-BE49-F238E27FC236}">
                <a16:creationId xmlns:a16="http://schemas.microsoft.com/office/drawing/2014/main" id="{04CDC0F1-F674-6C41-A32F-7F54A2C9EB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7827" y="5886995"/>
            <a:ext cx="1176521" cy="2193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F386A9C-445F-2D44-A431-5529EA29E967}"/>
              </a:ext>
            </a:extLst>
          </p:cNvPr>
          <p:cNvSpPr txBox="1"/>
          <p:nvPr/>
        </p:nvSpPr>
        <p:spPr>
          <a:xfrm>
            <a:off x="0" y="5622997"/>
            <a:ext cx="5121915" cy="1477328"/>
          </a:xfrm>
          <a:prstGeom prst="rect">
            <a:avLst/>
          </a:prstGeom>
          <a:noFill/>
        </p:spPr>
        <p:txBody>
          <a:bodyPr wrap="none" rtlCol="0">
            <a:spAutoFit/>
          </a:bodyPr>
          <a:lstStyle/>
          <a:p>
            <a:r>
              <a:rPr lang="en-US" sz="1800" dirty="0"/>
              <a:t>Kumar Veerapen, PhD</a:t>
            </a:r>
          </a:p>
          <a:p>
            <a:r>
              <a:rPr lang="en-US" sz="1800" i="1" dirty="0"/>
              <a:t>Hail Support and Community Outreach Manager</a:t>
            </a:r>
          </a:p>
          <a:p>
            <a:r>
              <a:rPr lang="en-US" sz="1800" dirty="0"/>
              <a:t>Arcturus Wang</a:t>
            </a:r>
          </a:p>
          <a:p>
            <a:r>
              <a:rPr lang="en-US" sz="1800" i="1" dirty="0"/>
              <a:t>Software Engineer</a:t>
            </a:r>
            <a:endParaRPr lang="en-US" sz="1800" dirty="0"/>
          </a:p>
          <a:p>
            <a:endParaRPr lang="en-US" sz="1800" dirty="0"/>
          </a:p>
        </p:txBody>
      </p:sp>
      <p:pic>
        <p:nvPicPr>
          <p:cNvPr id="19" name="Picture 18">
            <a:extLst>
              <a:ext uri="{FF2B5EF4-FFF2-40B4-BE49-F238E27FC236}">
                <a16:creationId xmlns:a16="http://schemas.microsoft.com/office/drawing/2014/main" id="{D0CAD95A-56CD-AC40-BD43-C4A015E13E1E}"/>
              </a:ext>
            </a:extLst>
          </p:cNvPr>
          <p:cNvPicPr>
            <a:picLocks noChangeAspect="1"/>
          </p:cNvPicPr>
          <p:nvPr/>
        </p:nvPicPr>
        <p:blipFill rotWithShape="1">
          <a:blip r:embed="rId9"/>
          <a:srcRect l="9042" t="20214" r="9154" b="16300"/>
          <a:stretch/>
        </p:blipFill>
        <p:spPr>
          <a:xfrm>
            <a:off x="9320028" y="6113416"/>
            <a:ext cx="264320" cy="205133"/>
          </a:xfrm>
          <a:prstGeom prst="rect">
            <a:avLst/>
          </a:prstGeom>
        </p:spPr>
      </p:pic>
    </p:spTree>
    <p:extLst>
      <p:ext uri="{BB962C8B-B14F-4D97-AF65-F5344CB8AC3E}">
        <p14:creationId xmlns:p14="http://schemas.microsoft.com/office/powerpoint/2010/main" val="2037393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5" name="Shape 87"/>
          <p:cNvSpPr txBox="1">
            <a:spLocks/>
          </p:cNvSpPr>
          <p:nvPr/>
        </p:nvSpPr>
        <p:spPr>
          <a:xfrm>
            <a:off x="634835" y="684552"/>
            <a:ext cx="10989000" cy="423300"/>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fi-FI" sz="4000" b="1" dirty="0" err="1">
                <a:solidFill>
                  <a:schemeClr val="bg1"/>
                </a:solidFill>
              </a:rPr>
              <a:t>Outline</a:t>
            </a:r>
            <a:endParaRPr lang="fi-FI" sz="4000" dirty="0">
              <a:solidFill>
                <a:schemeClr val="bg1"/>
              </a:solidFill>
            </a:endParaRPr>
          </a:p>
        </p:txBody>
      </p:sp>
      <p:sp>
        <p:nvSpPr>
          <p:cNvPr id="6" name="Shape 88"/>
          <p:cNvSpPr txBox="1">
            <a:spLocks/>
          </p:cNvSpPr>
          <p:nvPr/>
        </p:nvSpPr>
        <p:spPr>
          <a:xfrm>
            <a:off x="609600" y="1543278"/>
            <a:ext cx="7895772" cy="2154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600"/>
              </a:spcAft>
              <a:buClr>
                <a:schemeClr val="dk1"/>
              </a:buClr>
              <a:buSzPct val="100000"/>
              <a:buFont typeface="Arial"/>
              <a:buNone/>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dirty="0"/>
              <a:t>Who are we?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Who are you?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What is Hail?</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Why Hail?</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How can you use Hail?</a:t>
            </a:r>
          </a:p>
        </p:txBody>
      </p:sp>
      <p:pic>
        <p:nvPicPr>
          <p:cNvPr id="4" name="Shape 66">
            <a:extLst>
              <a:ext uri="{FF2B5EF4-FFF2-40B4-BE49-F238E27FC236}">
                <a16:creationId xmlns:a16="http://schemas.microsoft.com/office/drawing/2014/main" id="{8CFAC436-6BF3-1646-83AA-53BB77774913}"/>
              </a:ext>
            </a:extLst>
          </p:cNvPr>
          <p:cNvPicPr preferRelativeResize="0"/>
          <p:nvPr/>
        </p:nvPicPr>
        <p:blipFill rotWithShape="1">
          <a:blip r:embed="rId3">
            <a:alphaModFix/>
          </a:blip>
          <a:srcRect/>
          <a:stretch/>
        </p:blipFill>
        <p:spPr>
          <a:xfrm>
            <a:off x="9838232" y="5878754"/>
            <a:ext cx="2158170" cy="752888"/>
          </a:xfrm>
          <a:prstGeom prst="rect">
            <a:avLst/>
          </a:prstGeom>
          <a:solidFill>
            <a:schemeClr val="lt1"/>
          </a:solidFill>
          <a:ln>
            <a:noFill/>
          </a:ln>
        </p:spPr>
      </p:pic>
      <p:pic>
        <p:nvPicPr>
          <p:cNvPr id="7" name="Shape 89">
            <a:extLst>
              <a:ext uri="{FF2B5EF4-FFF2-40B4-BE49-F238E27FC236}">
                <a16:creationId xmlns:a16="http://schemas.microsoft.com/office/drawing/2014/main" id="{2ADB996C-EA9D-9B43-A203-DBB01709BA0B}"/>
              </a:ext>
            </a:extLst>
          </p:cNvPr>
          <p:cNvPicPr preferRelativeResize="0"/>
          <p:nvPr/>
        </p:nvPicPr>
        <p:blipFill>
          <a:blip r:embed="rId4">
            <a:alphaModFix/>
          </a:blip>
          <a:stretch>
            <a:fillRect/>
          </a:stretch>
        </p:blipFill>
        <p:spPr>
          <a:xfrm>
            <a:off x="9869778" y="6572250"/>
            <a:ext cx="1933575" cy="285750"/>
          </a:xfrm>
          <a:prstGeom prst="rect">
            <a:avLst/>
          </a:prstGeom>
          <a:noFill/>
          <a:ln>
            <a:noFill/>
          </a:ln>
        </p:spPr>
      </p:pic>
    </p:spTree>
    <p:extLst>
      <p:ext uri="{BB962C8B-B14F-4D97-AF65-F5344CB8AC3E}">
        <p14:creationId xmlns:p14="http://schemas.microsoft.com/office/powerpoint/2010/main" val="151693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DB90C0-6131-AD4B-8A7C-4DA3821CC892}"/>
              </a:ext>
            </a:extLst>
          </p:cNvPr>
          <p:cNvSpPr>
            <a:spLocks noGrp="1"/>
          </p:cNvSpPr>
          <p:nvPr>
            <p:ph type="title"/>
          </p:nvPr>
        </p:nvSpPr>
        <p:spPr/>
        <p:txBody>
          <a:bodyPr/>
          <a:lstStyle/>
          <a:p>
            <a:pPr algn="ctr"/>
            <a:r>
              <a:rPr lang="en-US" b="1" dirty="0"/>
              <a:t>Hail Team</a:t>
            </a:r>
          </a:p>
        </p:txBody>
      </p:sp>
      <p:pic>
        <p:nvPicPr>
          <p:cNvPr id="6" name="Picture 5">
            <a:extLst>
              <a:ext uri="{FF2B5EF4-FFF2-40B4-BE49-F238E27FC236}">
                <a16:creationId xmlns:a16="http://schemas.microsoft.com/office/drawing/2014/main" id="{8A971276-0B6A-1B4C-A6F9-FA3D737516A0}"/>
              </a:ext>
            </a:extLst>
          </p:cNvPr>
          <p:cNvPicPr>
            <a:picLocks/>
          </p:cNvPicPr>
          <p:nvPr/>
        </p:nvPicPr>
        <p:blipFill rotWithShape="1">
          <a:blip r:embed="rId3"/>
          <a:srcRect l="10191" r="12373"/>
          <a:stretch/>
        </p:blipFill>
        <p:spPr>
          <a:xfrm>
            <a:off x="238537" y="1461603"/>
            <a:ext cx="1828800" cy="1828800"/>
          </a:xfrm>
          <a:prstGeom prst="rect">
            <a:avLst/>
          </a:prstGeom>
        </p:spPr>
      </p:pic>
      <p:pic>
        <p:nvPicPr>
          <p:cNvPr id="7" name="Picture 6">
            <a:extLst>
              <a:ext uri="{FF2B5EF4-FFF2-40B4-BE49-F238E27FC236}">
                <a16:creationId xmlns:a16="http://schemas.microsoft.com/office/drawing/2014/main" id="{46D329FE-18DA-F045-AA0E-A2A4B87E32F9}"/>
              </a:ext>
            </a:extLst>
          </p:cNvPr>
          <p:cNvPicPr>
            <a:picLocks/>
          </p:cNvPicPr>
          <p:nvPr/>
        </p:nvPicPr>
        <p:blipFill rotWithShape="1">
          <a:blip r:embed="rId4"/>
          <a:srcRect l="1357" t="12453" r="874"/>
          <a:stretch/>
        </p:blipFill>
        <p:spPr>
          <a:xfrm>
            <a:off x="2345633" y="1475836"/>
            <a:ext cx="1531387" cy="1828800"/>
          </a:xfrm>
          <a:prstGeom prst="rect">
            <a:avLst/>
          </a:prstGeom>
        </p:spPr>
      </p:pic>
      <p:pic>
        <p:nvPicPr>
          <p:cNvPr id="8" name="Picture 7">
            <a:extLst>
              <a:ext uri="{FF2B5EF4-FFF2-40B4-BE49-F238E27FC236}">
                <a16:creationId xmlns:a16="http://schemas.microsoft.com/office/drawing/2014/main" id="{02FF16FF-636B-8C43-B152-222E229C69CF}"/>
              </a:ext>
            </a:extLst>
          </p:cNvPr>
          <p:cNvPicPr>
            <a:picLocks/>
          </p:cNvPicPr>
          <p:nvPr/>
        </p:nvPicPr>
        <p:blipFill>
          <a:blip r:embed="rId5"/>
          <a:stretch>
            <a:fillRect/>
          </a:stretch>
        </p:blipFill>
        <p:spPr>
          <a:xfrm>
            <a:off x="4348391" y="1445919"/>
            <a:ext cx="1828800" cy="1828800"/>
          </a:xfrm>
          <a:prstGeom prst="rect">
            <a:avLst/>
          </a:prstGeom>
        </p:spPr>
      </p:pic>
      <p:pic>
        <p:nvPicPr>
          <p:cNvPr id="9" name="Picture 8">
            <a:extLst>
              <a:ext uri="{FF2B5EF4-FFF2-40B4-BE49-F238E27FC236}">
                <a16:creationId xmlns:a16="http://schemas.microsoft.com/office/drawing/2014/main" id="{8C27C644-07F7-2A44-A8CF-064183ABB9DC}"/>
              </a:ext>
            </a:extLst>
          </p:cNvPr>
          <p:cNvPicPr>
            <a:picLocks/>
          </p:cNvPicPr>
          <p:nvPr/>
        </p:nvPicPr>
        <p:blipFill rotWithShape="1">
          <a:blip r:embed="rId6"/>
          <a:srcRect l="-8235" r="-9196"/>
          <a:stretch/>
        </p:blipFill>
        <p:spPr>
          <a:xfrm>
            <a:off x="6383419" y="1461603"/>
            <a:ext cx="1531387" cy="1828800"/>
          </a:xfrm>
          <a:prstGeom prst="rect">
            <a:avLst/>
          </a:prstGeom>
        </p:spPr>
      </p:pic>
      <p:pic>
        <p:nvPicPr>
          <p:cNvPr id="10" name="Picture 9">
            <a:extLst>
              <a:ext uri="{FF2B5EF4-FFF2-40B4-BE49-F238E27FC236}">
                <a16:creationId xmlns:a16="http://schemas.microsoft.com/office/drawing/2014/main" id="{5E7C7100-4E56-154B-98AF-5CCC6076A82D}"/>
              </a:ext>
            </a:extLst>
          </p:cNvPr>
          <p:cNvPicPr>
            <a:picLocks/>
          </p:cNvPicPr>
          <p:nvPr/>
        </p:nvPicPr>
        <p:blipFill rotWithShape="1">
          <a:blip r:embed="rId7"/>
          <a:srcRect l="10623" r="10665"/>
          <a:stretch/>
        </p:blipFill>
        <p:spPr>
          <a:xfrm>
            <a:off x="8124063" y="1512403"/>
            <a:ext cx="1719129" cy="1828800"/>
          </a:xfrm>
          <a:prstGeom prst="rect">
            <a:avLst/>
          </a:prstGeom>
        </p:spPr>
      </p:pic>
      <p:pic>
        <p:nvPicPr>
          <p:cNvPr id="11" name="Picture 10">
            <a:extLst>
              <a:ext uri="{FF2B5EF4-FFF2-40B4-BE49-F238E27FC236}">
                <a16:creationId xmlns:a16="http://schemas.microsoft.com/office/drawing/2014/main" id="{9917DC0D-079F-7648-90D1-E80B33A2D6B2}"/>
              </a:ext>
            </a:extLst>
          </p:cNvPr>
          <p:cNvPicPr>
            <a:picLocks/>
          </p:cNvPicPr>
          <p:nvPr/>
        </p:nvPicPr>
        <p:blipFill>
          <a:blip r:embed="rId8"/>
          <a:stretch>
            <a:fillRect/>
          </a:stretch>
        </p:blipFill>
        <p:spPr>
          <a:xfrm>
            <a:off x="10102030" y="1512403"/>
            <a:ext cx="1828800" cy="1828800"/>
          </a:xfrm>
          <a:prstGeom prst="rect">
            <a:avLst/>
          </a:prstGeom>
        </p:spPr>
      </p:pic>
      <p:pic>
        <p:nvPicPr>
          <p:cNvPr id="12" name="Picture 11">
            <a:extLst>
              <a:ext uri="{FF2B5EF4-FFF2-40B4-BE49-F238E27FC236}">
                <a16:creationId xmlns:a16="http://schemas.microsoft.com/office/drawing/2014/main" id="{63DD6E66-0362-BF47-A4F5-970DD6A49D59}"/>
              </a:ext>
            </a:extLst>
          </p:cNvPr>
          <p:cNvPicPr>
            <a:picLocks/>
          </p:cNvPicPr>
          <p:nvPr/>
        </p:nvPicPr>
        <p:blipFill rotWithShape="1">
          <a:blip r:embed="rId9"/>
          <a:srcRect t="12563" b="16139"/>
          <a:stretch/>
        </p:blipFill>
        <p:spPr>
          <a:xfrm>
            <a:off x="996341" y="4068069"/>
            <a:ext cx="1909822" cy="1828800"/>
          </a:xfrm>
          <a:prstGeom prst="rect">
            <a:avLst/>
          </a:prstGeom>
        </p:spPr>
      </p:pic>
      <p:pic>
        <p:nvPicPr>
          <p:cNvPr id="13" name="Picture 12">
            <a:extLst>
              <a:ext uri="{FF2B5EF4-FFF2-40B4-BE49-F238E27FC236}">
                <a16:creationId xmlns:a16="http://schemas.microsoft.com/office/drawing/2014/main" id="{99B351FE-BE2E-3249-ABC1-687F5E9E077F}"/>
              </a:ext>
            </a:extLst>
          </p:cNvPr>
          <p:cNvPicPr>
            <a:picLocks/>
          </p:cNvPicPr>
          <p:nvPr/>
        </p:nvPicPr>
        <p:blipFill>
          <a:blip r:embed="rId10"/>
          <a:stretch>
            <a:fillRect/>
          </a:stretch>
        </p:blipFill>
        <p:spPr>
          <a:xfrm>
            <a:off x="3122612" y="4068069"/>
            <a:ext cx="1828800" cy="1828800"/>
          </a:xfrm>
          <a:prstGeom prst="rect">
            <a:avLst/>
          </a:prstGeom>
        </p:spPr>
      </p:pic>
      <p:pic>
        <p:nvPicPr>
          <p:cNvPr id="15" name="Picture 14">
            <a:extLst>
              <a:ext uri="{FF2B5EF4-FFF2-40B4-BE49-F238E27FC236}">
                <a16:creationId xmlns:a16="http://schemas.microsoft.com/office/drawing/2014/main" id="{E99516B1-3832-434D-BB90-DFB03836876E}"/>
              </a:ext>
            </a:extLst>
          </p:cNvPr>
          <p:cNvPicPr>
            <a:picLocks/>
          </p:cNvPicPr>
          <p:nvPr/>
        </p:nvPicPr>
        <p:blipFill>
          <a:blip r:embed="rId11"/>
          <a:stretch>
            <a:fillRect/>
          </a:stretch>
        </p:blipFill>
        <p:spPr>
          <a:xfrm>
            <a:off x="7229490" y="4068068"/>
            <a:ext cx="1828800" cy="1828800"/>
          </a:xfrm>
          <a:prstGeom prst="rect">
            <a:avLst/>
          </a:prstGeom>
        </p:spPr>
      </p:pic>
      <p:pic>
        <p:nvPicPr>
          <p:cNvPr id="16" name="Picture 15">
            <a:extLst>
              <a:ext uri="{FF2B5EF4-FFF2-40B4-BE49-F238E27FC236}">
                <a16:creationId xmlns:a16="http://schemas.microsoft.com/office/drawing/2014/main" id="{7B031537-168C-5C47-9C1B-1D338D735A0E}"/>
              </a:ext>
            </a:extLst>
          </p:cNvPr>
          <p:cNvPicPr>
            <a:picLocks/>
          </p:cNvPicPr>
          <p:nvPr/>
        </p:nvPicPr>
        <p:blipFill rotWithShape="1">
          <a:blip r:embed="rId12"/>
          <a:srcRect l="10164" t="16501" r="7431"/>
          <a:stretch/>
        </p:blipFill>
        <p:spPr>
          <a:xfrm>
            <a:off x="9394006" y="4047108"/>
            <a:ext cx="1828800" cy="1828800"/>
          </a:xfrm>
          <a:prstGeom prst="rect">
            <a:avLst/>
          </a:prstGeom>
        </p:spPr>
      </p:pic>
      <p:sp>
        <p:nvSpPr>
          <p:cNvPr id="19" name="TextBox 18">
            <a:extLst>
              <a:ext uri="{FF2B5EF4-FFF2-40B4-BE49-F238E27FC236}">
                <a16:creationId xmlns:a16="http://schemas.microsoft.com/office/drawing/2014/main" id="{F10F558C-F8DE-6C46-8ABA-A467AF8E4003}"/>
              </a:ext>
            </a:extLst>
          </p:cNvPr>
          <p:cNvSpPr txBox="1"/>
          <p:nvPr/>
        </p:nvSpPr>
        <p:spPr>
          <a:xfrm>
            <a:off x="274331" y="3361051"/>
            <a:ext cx="1837362" cy="584775"/>
          </a:xfrm>
          <a:prstGeom prst="rect">
            <a:avLst/>
          </a:prstGeom>
          <a:noFill/>
        </p:spPr>
        <p:txBody>
          <a:bodyPr wrap="none" rtlCol="0">
            <a:spAutoFit/>
          </a:bodyPr>
          <a:lstStyle/>
          <a:p>
            <a:pPr algn="ctr"/>
            <a:r>
              <a:rPr lang="en-US" sz="1600" i="1" dirty="0"/>
              <a:t>Cotton Seed, PhD</a:t>
            </a:r>
          </a:p>
          <a:p>
            <a:pPr algn="ctr"/>
            <a:r>
              <a:rPr lang="en-US" sz="1600" dirty="0"/>
              <a:t>Team Leader</a:t>
            </a:r>
          </a:p>
        </p:txBody>
      </p:sp>
      <p:sp>
        <p:nvSpPr>
          <p:cNvPr id="20" name="TextBox 19">
            <a:extLst>
              <a:ext uri="{FF2B5EF4-FFF2-40B4-BE49-F238E27FC236}">
                <a16:creationId xmlns:a16="http://schemas.microsoft.com/office/drawing/2014/main" id="{4A61D0AF-8141-F74C-90B9-104C3CE98AE4}"/>
              </a:ext>
            </a:extLst>
          </p:cNvPr>
          <p:cNvSpPr txBox="1"/>
          <p:nvPr/>
        </p:nvSpPr>
        <p:spPr>
          <a:xfrm>
            <a:off x="2528049" y="3361051"/>
            <a:ext cx="1301959" cy="338554"/>
          </a:xfrm>
          <a:prstGeom prst="rect">
            <a:avLst/>
          </a:prstGeom>
          <a:noFill/>
        </p:spPr>
        <p:txBody>
          <a:bodyPr wrap="none" rtlCol="0">
            <a:spAutoFit/>
          </a:bodyPr>
          <a:lstStyle/>
          <a:p>
            <a:r>
              <a:rPr lang="en-US" sz="1600" i="1" dirty="0"/>
              <a:t>Tim Poterba</a:t>
            </a:r>
          </a:p>
        </p:txBody>
      </p:sp>
      <p:sp>
        <p:nvSpPr>
          <p:cNvPr id="21" name="TextBox 20">
            <a:extLst>
              <a:ext uri="{FF2B5EF4-FFF2-40B4-BE49-F238E27FC236}">
                <a16:creationId xmlns:a16="http://schemas.microsoft.com/office/drawing/2014/main" id="{73142ECF-E4C5-1A42-8C88-8B153D9881D1}"/>
              </a:ext>
            </a:extLst>
          </p:cNvPr>
          <p:cNvSpPr txBox="1"/>
          <p:nvPr/>
        </p:nvSpPr>
        <p:spPr>
          <a:xfrm>
            <a:off x="4797339" y="3361051"/>
            <a:ext cx="1026243" cy="338554"/>
          </a:xfrm>
          <a:prstGeom prst="rect">
            <a:avLst/>
          </a:prstGeom>
          <a:noFill/>
        </p:spPr>
        <p:txBody>
          <a:bodyPr wrap="none" rtlCol="0">
            <a:spAutoFit/>
          </a:bodyPr>
          <a:lstStyle/>
          <a:p>
            <a:r>
              <a:rPr lang="en-US" sz="1600" i="1" dirty="0"/>
              <a:t>Dan King</a:t>
            </a:r>
          </a:p>
        </p:txBody>
      </p:sp>
      <p:sp>
        <p:nvSpPr>
          <p:cNvPr id="22" name="TextBox 21">
            <a:extLst>
              <a:ext uri="{FF2B5EF4-FFF2-40B4-BE49-F238E27FC236}">
                <a16:creationId xmlns:a16="http://schemas.microsoft.com/office/drawing/2014/main" id="{4881E2EC-14A9-6141-B701-BB245CF70AF9}"/>
              </a:ext>
            </a:extLst>
          </p:cNvPr>
          <p:cNvSpPr txBox="1"/>
          <p:nvPr/>
        </p:nvSpPr>
        <p:spPr>
          <a:xfrm>
            <a:off x="6344911" y="3363331"/>
            <a:ext cx="1688283" cy="338554"/>
          </a:xfrm>
          <a:prstGeom prst="rect">
            <a:avLst/>
          </a:prstGeom>
          <a:noFill/>
        </p:spPr>
        <p:txBody>
          <a:bodyPr wrap="none" rtlCol="0">
            <a:spAutoFit/>
          </a:bodyPr>
          <a:lstStyle/>
          <a:p>
            <a:r>
              <a:rPr lang="en-US" sz="1600" i="1" dirty="0"/>
              <a:t>Jackie Goldstein</a:t>
            </a:r>
          </a:p>
        </p:txBody>
      </p:sp>
      <p:sp>
        <p:nvSpPr>
          <p:cNvPr id="23" name="TextBox 22">
            <a:extLst>
              <a:ext uri="{FF2B5EF4-FFF2-40B4-BE49-F238E27FC236}">
                <a16:creationId xmlns:a16="http://schemas.microsoft.com/office/drawing/2014/main" id="{884E3444-15A1-7F4D-83D0-17EE1B510419}"/>
              </a:ext>
            </a:extLst>
          </p:cNvPr>
          <p:cNvSpPr txBox="1"/>
          <p:nvPr/>
        </p:nvSpPr>
        <p:spPr>
          <a:xfrm>
            <a:off x="8154909" y="3386534"/>
            <a:ext cx="1688283" cy="338554"/>
          </a:xfrm>
          <a:prstGeom prst="rect">
            <a:avLst/>
          </a:prstGeom>
          <a:noFill/>
        </p:spPr>
        <p:txBody>
          <a:bodyPr wrap="none" rtlCol="0">
            <a:spAutoFit/>
          </a:bodyPr>
          <a:lstStyle/>
          <a:p>
            <a:r>
              <a:rPr lang="en-US" sz="1600" i="1" dirty="0"/>
              <a:t>Alex </a:t>
            </a:r>
            <a:r>
              <a:rPr lang="en-US" sz="1600" i="1" dirty="0" err="1"/>
              <a:t>Kotlar</a:t>
            </a:r>
            <a:r>
              <a:rPr lang="en-US" sz="1600" i="1" dirty="0"/>
              <a:t>, PhD</a:t>
            </a:r>
          </a:p>
        </p:txBody>
      </p:sp>
      <p:sp>
        <p:nvSpPr>
          <p:cNvPr id="24" name="TextBox 23">
            <a:extLst>
              <a:ext uri="{FF2B5EF4-FFF2-40B4-BE49-F238E27FC236}">
                <a16:creationId xmlns:a16="http://schemas.microsoft.com/office/drawing/2014/main" id="{EAADC799-BF42-FD4F-B9EE-0C5699A862A5}"/>
              </a:ext>
            </a:extLst>
          </p:cNvPr>
          <p:cNvSpPr txBox="1"/>
          <p:nvPr/>
        </p:nvSpPr>
        <p:spPr>
          <a:xfrm>
            <a:off x="9987150" y="3387389"/>
            <a:ext cx="2053767" cy="338554"/>
          </a:xfrm>
          <a:prstGeom prst="rect">
            <a:avLst/>
          </a:prstGeom>
          <a:noFill/>
        </p:spPr>
        <p:txBody>
          <a:bodyPr wrap="none" rtlCol="0">
            <a:spAutoFit/>
          </a:bodyPr>
          <a:lstStyle/>
          <a:p>
            <a:r>
              <a:rPr lang="en-US" sz="1600" i="1" dirty="0"/>
              <a:t>Patrick Schultz, PhD</a:t>
            </a:r>
          </a:p>
        </p:txBody>
      </p:sp>
      <p:sp>
        <p:nvSpPr>
          <p:cNvPr id="25" name="TextBox 24">
            <a:extLst>
              <a:ext uri="{FF2B5EF4-FFF2-40B4-BE49-F238E27FC236}">
                <a16:creationId xmlns:a16="http://schemas.microsoft.com/office/drawing/2014/main" id="{DEBC92C8-C417-7444-A54F-E715C133F4BD}"/>
              </a:ext>
            </a:extLst>
          </p:cNvPr>
          <p:cNvSpPr txBox="1"/>
          <p:nvPr/>
        </p:nvSpPr>
        <p:spPr>
          <a:xfrm>
            <a:off x="1151559" y="5950173"/>
            <a:ext cx="1518364" cy="584775"/>
          </a:xfrm>
          <a:prstGeom prst="rect">
            <a:avLst/>
          </a:prstGeom>
          <a:noFill/>
        </p:spPr>
        <p:txBody>
          <a:bodyPr wrap="none" rtlCol="0">
            <a:spAutoFit/>
          </a:bodyPr>
          <a:lstStyle/>
          <a:p>
            <a:pPr algn="ctr"/>
            <a:r>
              <a:rPr lang="en-US" sz="1600" i="1" dirty="0"/>
              <a:t>Whitney Wade</a:t>
            </a:r>
            <a:endParaRPr lang="en-US" sz="1600" dirty="0"/>
          </a:p>
          <a:p>
            <a:pPr algn="ctr"/>
            <a:r>
              <a:rPr lang="en-US" sz="1600" dirty="0"/>
              <a:t>Operations</a:t>
            </a:r>
          </a:p>
        </p:txBody>
      </p:sp>
      <p:sp>
        <p:nvSpPr>
          <p:cNvPr id="26" name="TextBox 25">
            <a:extLst>
              <a:ext uri="{FF2B5EF4-FFF2-40B4-BE49-F238E27FC236}">
                <a16:creationId xmlns:a16="http://schemas.microsoft.com/office/drawing/2014/main" id="{D383427A-3665-124F-BC0E-56CB37CC96BA}"/>
              </a:ext>
            </a:extLst>
          </p:cNvPr>
          <p:cNvSpPr txBox="1"/>
          <p:nvPr/>
        </p:nvSpPr>
        <p:spPr>
          <a:xfrm>
            <a:off x="2913147" y="5956746"/>
            <a:ext cx="2247731" cy="584775"/>
          </a:xfrm>
          <a:prstGeom prst="rect">
            <a:avLst/>
          </a:prstGeom>
          <a:noFill/>
        </p:spPr>
        <p:txBody>
          <a:bodyPr wrap="none" rtlCol="0">
            <a:spAutoFit/>
          </a:bodyPr>
          <a:lstStyle/>
          <a:p>
            <a:pPr algn="ctr"/>
            <a:r>
              <a:rPr lang="en-US" sz="1600" i="1" dirty="0"/>
              <a:t>Kumar Veerapen, PhD</a:t>
            </a:r>
          </a:p>
          <a:p>
            <a:pPr algn="ctr"/>
            <a:r>
              <a:rPr lang="en-US" sz="1600" i="1" dirty="0"/>
              <a:t>Support and Outreach</a:t>
            </a:r>
          </a:p>
        </p:txBody>
      </p:sp>
      <p:sp>
        <p:nvSpPr>
          <p:cNvPr id="27" name="TextBox 26">
            <a:extLst>
              <a:ext uri="{FF2B5EF4-FFF2-40B4-BE49-F238E27FC236}">
                <a16:creationId xmlns:a16="http://schemas.microsoft.com/office/drawing/2014/main" id="{B4336A65-16D7-0348-8880-A787E43147B6}"/>
              </a:ext>
            </a:extLst>
          </p:cNvPr>
          <p:cNvSpPr txBox="1"/>
          <p:nvPr/>
        </p:nvSpPr>
        <p:spPr>
          <a:xfrm>
            <a:off x="5277383" y="5953221"/>
            <a:ext cx="1653017" cy="338554"/>
          </a:xfrm>
          <a:prstGeom prst="rect">
            <a:avLst/>
          </a:prstGeom>
          <a:noFill/>
        </p:spPr>
        <p:txBody>
          <a:bodyPr wrap="none" rtlCol="0">
            <a:spAutoFit/>
          </a:bodyPr>
          <a:lstStyle/>
          <a:p>
            <a:r>
              <a:rPr lang="en-US" sz="1600" i="1" dirty="0"/>
              <a:t>John </a:t>
            </a:r>
            <a:r>
              <a:rPr lang="en-US" sz="1600" i="1" dirty="0" err="1"/>
              <a:t>Compitello</a:t>
            </a:r>
            <a:endParaRPr lang="en-US" sz="1600" i="1" dirty="0"/>
          </a:p>
        </p:txBody>
      </p:sp>
      <p:sp>
        <p:nvSpPr>
          <p:cNvPr id="28" name="TextBox 27">
            <a:extLst>
              <a:ext uri="{FF2B5EF4-FFF2-40B4-BE49-F238E27FC236}">
                <a16:creationId xmlns:a16="http://schemas.microsoft.com/office/drawing/2014/main" id="{39351947-28DB-274D-A8D3-F0358C92FA60}"/>
              </a:ext>
            </a:extLst>
          </p:cNvPr>
          <p:cNvSpPr txBox="1"/>
          <p:nvPr/>
        </p:nvSpPr>
        <p:spPr>
          <a:xfrm>
            <a:off x="7405866" y="5950173"/>
            <a:ext cx="1542410" cy="338554"/>
          </a:xfrm>
          <a:prstGeom prst="rect">
            <a:avLst/>
          </a:prstGeom>
          <a:noFill/>
        </p:spPr>
        <p:txBody>
          <a:bodyPr wrap="none" rtlCol="0">
            <a:spAutoFit/>
          </a:bodyPr>
          <a:lstStyle/>
          <a:p>
            <a:r>
              <a:rPr lang="en-US" sz="1600" i="1" dirty="0"/>
              <a:t>Arcturus Wang</a:t>
            </a:r>
          </a:p>
        </p:txBody>
      </p:sp>
      <p:sp>
        <p:nvSpPr>
          <p:cNvPr id="29" name="TextBox 28">
            <a:extLst>
              <a:ext uri="{FF2B5EF4-FFF2-40B4-BE49-F238E27FC236}">
                <a16:creationId xmlns:a16="http://schemas.microsoft.com/office/drawing/2014/main" id="{B93CE340-F75B-264D-B437-FC254C9DAF6A}"/>
              </a:ext>
            </a:extLst>
          </p:cNvPr>
          <p:cNvSpPr txBox="1"/>
          <p:nvPr/>
        </p:nvSpPr>
        <p:spPr>
          <a:xfrm>
            <a:off x="9720745" y="5950173"/>
            <a:ext cx="1175322" cy="338554"/>
          </a:xfrm>
          <a:prstGeom prst="rect">
            <a:avLst/>
          </a:prstGeom>
          <a:noFill/>
        </p:spPr>
        <p:txBody>
          <a:bodyPr wrap="none" rtlCol="0">
            <a:spAutoFit/>
          </a:bodyPr>
          <a:lstStyle/>
          <a:p>
            <a:r>
              <a:rPr lang="en-US" sz="1600" i="1" dirty="0"/>
              <a:t>Chris </a:t>
            </a:r>
            <a:r>
              <a:rPr lang="en-US" sz="1600" i="1" dirty="0" err="1"/>
              <a:t>Vittal</a:t>
            </a:r>
            <a:endParaRPr lang="en-US" sz="1600" i="1" dirty="0"/>
          </a:p>
        </p:txBody>
      </p:sp>
      <p:pic>
        <p:nvPicPr>
          <p:cNvPr id="3" name="Picture 2" descr="A person smiling for the camera&#10;&#10;Description automatically generated">
            <a:extLst>
              <a:ext uri="{FF2B5EF4-FFF2-40B4-BE49-F238E27FC236}">
                <a16:creationId xmlns:a16="http://schemas.microsoft.com/office/drawing/2014/main" id="{8BCB0346-DC2E-7F44-97BB-1ED77AF987F7}"/>
              </a:ext>
            </a:extLst>
          </p:cNvPr>
          <p:cNvPicPr>
            <a:picLocks noChangeAspect="1"/>
          </p:cNvPicPr>
          <p:nvPr/>
        </p:nvPicPr>
        <p:blipFill rotWithShape="1">
          <a:blip r:embed="rId13"/>
          <a:srcRect l="4508" t="20319" r="8920"/>
          <a:stretch/>
        </p:blipFill>
        <p:spPr>
          <a:xfrm>
            <a:off x="5184241" y="4068168"/>
            <a:ext cx="1828800" cy="1828700"/>
          </a:xfrm>
          <a:prstGeom prst="rect">
            <a:avLst/>
          </a:prstGeom>
        </p:spPr>
      </p:pic>
      <p:pic>
        <p:nvPicPr>
          <p:cNvPr id="5" name="Picture 4" descr="A close up of a logo&#10;&#10;Description automatically generated">
            <a:extLst>
              <a:ext uri="{FF2B5EF4-FFF2-40B4-BE49-F238E27FC236}">
                <a16:creationId xmlns:a16="http://schemas.microsoft.com/office/drawing/2014/main" id="{A9A3D275-AA79-5148-A625-0A5C65090A37}"/>
              </a:ext>
            </a:extLst>
          </p:cNvPr>
          <p:cNvPicPr>
            <a:picLocks noChangeAspect="1"/>
          </p:cNvPicPr>
          <p:nvPr/>
        </p:nvPicPr>
        <p:blipFill>
          <a:blip r:embed="rId14"/>
          <a:stretch>
            <a:fillRect/>
          </a:stretch>
        </p:blipFill>
        <p:spPr>
          <a:xfrm>
            <a:off x="11014034" y="6119450"/>
            <a:ext cx="1077316" cy="645777"/>
          </a:xfrm>
          <a:prstGeom prst="rect">
            <a:avLst/>
          </a:prstGeom>
        </p:spPr>
      </p:pic>
    </p:spTree>
    <p:extLst>
      <p:ext uri="{BB962C8B-B14F-4D97-AF65-F5344CB8AC3E}">
        <p14:creationId xmlns:p14="http://schemas.microsoft.com/office/powerpoint/2010/main" val="3607775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AAE83-4311-7D4B-A4CD-13D9297C26E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D2C7C60-D606-D546-966F-15973E1D521D}"/>
              </a:ext>
            </a:extLst>
          </p:cNvPr>
          <p:cNvSpPr>
            <a:spLocks noGrp="1"/>
          </p:cNvSpPr>
          <p:nvPr>
            <p:ph type="body" idx="1"/>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Poll Everywhere">
                <a:extLst>
                  <a:ext uri="{FF2B5EF4-FFF2-40B4-BE49-F238E27FC236}">
                    <a16:creationId xmlns:a16="http://schemas.microsoft.com/office/drawing/2014/main" id="{861100FB-43EA-6943-8804-DA0E6A5932CD}"/>
                  </a:ext>
                </a:extLst>
              </p:cNvPr>
              <p:cNvGraphicFramePr>
                <a:graphicFrameLocks noGrp="1"/>
              </p:cNvGraphicFramePr>
              <p:nvPr/>
            </p:nvGraphicFramePr>
            <p:xfrm>
              <a:off x="-1587"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Poll Everywhere">
                <a:extLst>
                  <a:ext uri="{FF2B5EF4-FFF2-40B4-BE49-F238E27FC236}">
                    <a16:creationId xmlns:a16="http://schemas.microsoft.com/office/drawing/2014/main" id="{861100FB-43EA-6943-8804-DA0E6A5932CD}"/>
                  </a:ext>
                </a:extLst>
              </p:cNvPr>
              <p:cNvPicPr>
                <a:picLocks noGrp="1" noRot="1" noChangeAspect="1" noMove="1" noResize="1" noEditPoints="1" noAdjustHandles="1" noChangeArrowheads="1" noChangeShapeType="1"/>
              </p:cNvPicPr>
              <p:nvPr/>
            </p:nvPicPr>
            <p:blipFill>
              <a:blip r:embed="rId4"/>
              <a:stretch>
                <a:fillRect/>
              </a:stretch>
            </p:blipFill>
            <p:spPr>
              <a:xfrm>
                <a:off x="-1587" y="0"/>
                <a:ext cx="12192000" cy="6858000"/>
              </a:xfrm>
              <a:prstGeom prst="rect">
                <a:avLst/>
              </a:prstGeom>
            </p:spPr>
          </p:pic>
        </mc:Fallback>
      </mc:AlternateContent>
    </p:spTree>
    <p:extLst>
      <p:ext uri="{BB962C8B-B14F-4D97-AF65-F5344CB8AC3E}">
        <p14:creationId xmlns:p14="http://schemas.microsoft.com/office/powerpoint/2010/main" val="2185005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F5F9-9B5F-9E48-829F-B72AF83975B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A00E490-D63C-3C41-A2F2-3DD50050C533}"/>
              </a:ext>
            </a:extLst>
          </p:cNvPr>
          <p:cNvSpPr>
            <a:spLocks noGrp="1"/>
          </p:cNvSpPr>
          <p:nvPr>
            <p:ph type="body" idx="1"/>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Poll Everywhere">
                <a:extLst>
                  <a:ext uri="{FF2B5EF4-FFF2-40B4-BE49-F238E27FC236}">
                    <a16:creationId xmlns:a16="http://schemas.microsoft.com/office/drawing/2014/main" id="{40E4EE5A-0405-6241-AB20-826D6F61C8E7}"/>
                  </a:ext>
                </a:extLst>
              </p:cNvPr>
              <p:cNvGraphicFramePr>
                <a:graphicFrameLocks noGrp="1"/>
              </p:cNvGraphicFramePr>
              <p:nvPr/>
            </p:nvGraphicFramePr>
            <p:xfrm>
              <a:off x="-1587"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Poll Everywhere">
                <a:extLst>
                  <a:ext uri="{FF2B5EF4-FFF2-40B4-BE49-F238E27FC236}">
                    <a16:creationId xmlns:a16="http://schemas.microsoft.com/office/drawing/2014/main" id="{40E4EE5A-0405-6241-AB20-826D6F61C8E7}"/>
                  </a:ext>
                </a:extLst>
              </p:cNvPr>
              <p:cNvPicPr>
                <a:picLocks noGrp="1" noRot="1" noChangeAspect="1" noMove="1" noResize="1" noEditPoints="1" noAdjustHandles="1" noChangeArrowheads="1" noChangeShapeType="1"/>
              </p:cNvPicPr>
              <p:nvPr/>
            </p:nvPicPr>
            <p:blipFill>
              <a:blip r:embed="rId4"/>
              <a:stretch>
                <a:fillRect/>
              </a:stretch>
            </p:blipFill>
            <p:spPr>
              <a:xfrm>
                <a:off x="-1587" y="0"/>
                <a:ext cx="12192000" cy="6858000"/>
              </a:xfrm>
              <a:prstGeom prst="rect">
                <a:avLst/>
              </a:prstGeom>
            </p:spPr>
          </p:pic>
        </mc:Fallback>
      </mc:AlternateContent>
    </p:spTree>
    <p:extLst>
      <p:ext uri="{BB962C8B-B14F-4D97-AF65-F5344CB8AC3E}">
        <p14:creationId xmlns:p14="http://schemas.microsoft.com/office/powerpoint/2010/main" val="2015544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93ABB-9442-3347-99DC-91A4636581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A48793-64C8-894B-B8A3-E881BF8D4419}"/>
              </a:ext>
            </a:extLst>
          </p:cNvPr>
          <p:cNvSpPr>
            <a:spLocks noGrp="1"/>
          </p:cNvSpPr>
          <p:nvPr>
            <p:ph type="body" idx="1"/>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Poll Everywhere">
                <a:extLst>
                  <a:ext uri="{FF2B5EF4-FFF2-40B4-BE49-F238E27FC236}">
                    <a16:creationId xmlns:a16="http://schemas.microsoft.com/office/drawing/2014/main" id="{769C043F-C034-494A-9898-18DD3494BD92}"/>
                  </a:ext>
                </a:extLst>
              </p:cNvPr>
              <p:cNvGraphicFramePr>
                <a:graphicFrameLocks noGrp="1"/>
              </p:cNvGraphicFramePr>
              <p:nvPr/>
            </p:nvGraphicFramePr>
            <p:xfrm>
              <a:off x="-1587"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Poll Everywhere">
                <a:extLst>
                  <a:ext uri="{FF2B5EF4-FFF2-40B4-BE49-F238E27FC236}">
                    <a16:creationId xmlns:a16="http://schemas.microsoft.com/office/drawing/2014/main" id="{769C043F-C034-494A-9898-18DD3494BD92}"/>
                  </a:ext>
                </a:extLst>
              </p:cNvPr>
              <p:cNvPicPr>
                <a:picLocks noGrp="1" noRot="1" noChangeAspect="1" noMove="1" noResize="1" noEditPoints="1" noAdjustHandles="1" noChangeArrowheads="1" noChangeShapeType="1"/>
              </p:cNvPicPr>
              <p:nvPr/>
            </p:nvPicPr>
            <p:blipFill>
              <a:blip r:embed="rId4"/>
              <a:stretch>
                <a:fillRect/>
              </a:stretch>
            </p:blipFill>
            <p:spPr>
              <a:xfrm>
                <a:off x="-1587" y="0"/>
                <a:ext cx="12192000" cy="6858000"/>
              </a:xfrm>
              <a:prstGeom prst="rect">
                <a:avLst/>
              </a:prstGeom>
            </p:spPr>
          </p:pic>
        </mc:Fallback>
      </mc:AlternateContent>
    </p:spTree>
    <p:extLst>
      <p:ext uri="{BB962C8B-B14F-4D97-AF65-F5344CB8AC3E}">
        <p14:creationId xmlns:p14="http://schemas.microsoft.com/office/powerpoint/2010/main" val="149125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4941-0DBE-E444-94A0-012E664193D8}"/>
              </a:ext>
            </a:extLst>
          </p:cNvPr>
          <p:cNvSpPr>
            <a:spLocks noGrp="1"/>
          </p:cNvSpPr>
          <p:nvPr>
            <p:ph type="title"/>
          </p:nvPr>
        </p:nvSpPr>
        <p:spPr/>
        <p:txBody>
          <a:bodyPr/>
          <a:lstStyle/>
          <a:p>
            <a:r>
              <a:rPr lang="en-US" b="1" dirty="0"/>
              <a:t>Accelerating Genomic Data e.g. Call Sets, variant files </a:t>
            </a:r>
            <a:r>
              <a:rPr lang="en-US" b="1" dirty="0" err="1"/>
              <a:t>etc</a:t>
            </a:r>
            <a:endParaRPr lang="en-US" b="1" dirty="0"/>
          </a:p>
        </p:txBody>
      </p:sp>
      <p:sp>
        <p:nvSpPr>
          <p:cNvPr id="3" name="Text Placeholder 2">
            <a:extLst>
              <a:ext uri="{FF2B5EF4-FFF2-40B4-BE49-F238E27FC236}">
                <a16:creationId xmlns:a16="http://schemas.microsoft.com/office/drawing/2014/main" id="{ED438BD0-4C61-3C45-8335-AC068530C161}"/>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9E5E5A69-F3B4-C249-A5C4-0C4E5A016DFF}"/>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59ED1D85-3F08-CF4C-81E2-425D19382DC5}"/>
              </a:ext>
            </a:extLst>
          </p:cNvPr>
          <p:cNvSpPr>
            <a:spLocks noGrp="1"/>
          </p:cNvSpPr>
          <p:nvPr>
            <p:ph type="body" idx="3"/>
          </p:nvPr>
        </p:nvSpPr>
        <p:spPr/>
        <p:txBody>
          <a:bodyPr/>
          <a:lstStyle/>
          <a:p>
            <a:endParaRPr lang="en-US"/>
          </a:p>
        </p:txBody>
      </p:sp>
      <p:sp>
        <p:nvSpPr>
          <p:cNvPr id="6" name="Text Placeholder 5">
            <a:extLst>
              <a:ext uri="{FF2B5EF4-FFF2-40B4-BE49-F238E27FC236}">
                <a16:creationId xmlns:a16="http://schemas.microsoft.com/office/drawing/2014/main" id="{E3010267-4350-0C44-B9B8-FF585A944B9E}"/>
              </a:ext>
            </a:extLst>
          </p:cNvPr>
          <p:cNvSpPr>
            <a:spLocks noGrp="1"/>
          </p:cNvSpPr>
          <p:nvPr>
            <p:ph type="body" idx="4"/>
          </p:nvPr>
        </p:nvSpPr>
        <p:spPr/>
        <p:txBody>
          <a:bodyPr/>
          <a:lstStyle/>
          <a:p>
            <a:endParaRPr lang="en-US"/>
          </a:p>
        </p:txBody>
      </p:sp>
      <p:pic>
        <p:nvPicPr>
          <p:cNvPr id="7" name="Picture 6">
            <a:extLst>
              <a:ext uri="{FF2B5EF4-FFF2-40B4-BE49-F238E27FC236}">
                <a16:creationId xmlns:a16="http://schemas.microsoft.com/office/drawing/2014/main" id="{06B12608-6529-0443-A9A2-DCBC2877F088}"/>
              </a:ext>
            </a:extLst>
          </p:cNvPr>
          <p:cNvPicPr>
            <a:picLocks noChangeAspect="1"/>
          </p:cNvPicPr>
          <p:nvPr/>
        </p:nvPicPr>
        <p:blipFill rotWithShape="1">
          <a:blip r:embed="rId3"/>
          <a:srcRect t="22778"/>
          <a:stretch/>
        </p:blipFill>
        <p:spPr>
          <a:xfrm>
            <a:off x="1522412" y="1562100"/>
            <a:ext cx="9144000" cy="5295900"/>
          </a:xfrm>
          <a:prstGeom prst="rect">
            <a:avLst/>
          </a:prstGeom>
        </p:spPr>
      </p:pic>
      <p:pic>
        <p:nvPicPr>
          <p:cNvPr id="8" name="Picture 7" descr="A close up of a logo&#10;&#10;Description automatically generated">
            <a:extLst>
              <a:ext uri="{FF2B5EF4-FFF2-40B4-BE49-F238E27FC236}">
                <a16:creationId xmlns:a16="http://schemas.microsoft.com/office/drawing/2014/main" id="{29723EB8-44AB-134B-8172-FDD9EA15CFE2}"/>
              </a:ext>
            </a:extLst>
          </p:cNvPr>
          <p:cNvPicPr>
            <a:picLocks noChangeAspect="1"/>
          </p:cNvPicPr>
          <p:nvPr/>
        </p:nvPicPr>
        <p:blipFill>
          <a:blip r:embed="rId4"/>
          <a:stretch>
            <a:fillRect/>
          </a:stretch>
        </p:blipFill>
        <p:spPr>
          <a:xfrm>
            <a:off x="11014034" y="6119450"/>
            <a:ext cx="1077316" cy="645777"/>
          </a:xfrm>
          <a:prstGeom prst="rect">
            <a:avLst/>
          </a:prstGeom>
        </p:spPr>
      </p:pic>
    </p:spTree>
    <p:extLst>
      <p:ext uri="{BB962C8B-B14F-4D97-AF65-F5344CB8AC3E}">
        <p14:creationId xmlns:p14="http://schemas.microsoft.com/office/powerpoint/2010/main" val="81440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A916-21D8-9B4C-85E9-1399E5A0C498}"/>
              </a:ext>
            </a:extLst>
          </p:cNvPr>
          <p:cNvSpPr>
            <a:spLocks noGrp="1"/>
          </p:cNvSpPr>
          <p:nvPr>
            <p:ph type="title"/>
          </p:nvPr>
        </p:nvSpPr>
        <p:spPr/>
        <p:txBody>
          <a:bodyPr/>
          <a:lstStyle/>
          <a:p>
            <a:r>
              <a:rPr lang="en-US" b="1" dirty="0"/>
              <a:t>What is Hail’s role in </a:t>
            </a:r>
            <a:r>
              <a:rPr lang="en-US" b="1" dirty="0" err="1"/>
              <a:t>callset</a:t>
            </a:r>
            <a:r>
              <a:rPr lang="en-US" b="1" dirty="0"/>
              <a:t> generation?</a:t>
            </a:r>
          </a:p>
        </p:txBody>
      </p:sp>
      <p:grpSp>
        <p:nvGrpSpPr>
          <p:cNvPr id="13" name="Group 12">
            <a:extLst>
              <a:ext uri="{FF2B5EF4-FFF2-40B4-BE49-F238E27FC236}">
                <a16:creationId xmlns:a16="http://schemas.microsoft.com/office/drawing/2014/main" id="{40D9C781-2D0B-3946-A09D-149FB4F43167}"/>
              </a:ext>
            </a:extLst>
          </p:cNvPr>
          <p:cNvGrpSpPr/>
          <p:nvPr/>
        </p:nvGrpSpPr>
        <p:grpSpPr>
          <a:xfrm>
            <a:off x="10390920" y="4102544"/>
            <a:ext cx="1591845" cy="2580805"/>
            <a:chOff x="10408172" y="4172886"/>
            <a:chExt cx="1591845" cy="2580805"/>
          </a:xfrm>
        </p:grpSpPr>
        <p:grpSp>
          <p:nvGrpSpPr>
            <p:cNvPr id="8" name="Group 7">
              <a:extLst>
                <a:ext uri="{FF2B5EF4-FFF2-40B4-BE49-F238E27FC236}">
                  <a16:creationId xmlns:a16="http://schemas.microsoft.com/office/drawing/2014/main" id="{8AEFB826-E6FE-9B4B-83DC-09CB68AB4CAC}"/>
                </a:ext>
              </a:extLst>
            </p:cNvPr>
            <p:cNvGrpSpPr/>
            <p:nvPr/>
          </p:nvGrpSpPr>
          <p:grpSpPr>
            <a:xfrm>
              <a:off x="10408172" y="4172886"/>
              <a:ext cx="1591845" cy="2580805"/>
              <a:chOff x="9795022" y="4121919"/>
              <a:chExt cx="1591845" cy="2580805"/>
            </a:xfrm>
          </p:grpSpPr>
          <p:cxnSp>
            <p:nvCxnSpPr>
              <p:cNvPr id="6" name="Straight Arrow Connector 5">
                <a:extLst>
                  <a:ext uri="{FF2B5EF4-FFF2-40B4-BE49-F238E27FC236}">
                    <a16:creationId xmlns:a16="http://schemas.microsoft.com/office/drawing/2014/main" id="{12FFCE22-80C1-BA4F-A701-AF69A75491D1}"/>
                  </a:ext>
                </a:extLst>
              </p:cNvPr>
              <p:cNvCxnSpPr>
                <a:cxnSpLocks/>
              </p:cNvCxnSpPr>
              <p:nvPr/>
            </p:nvCxnSpPr>
            <p:spPr>
              <a:xfrm>
                <a:off x="10738268" y="4121919"/>
                <a:ext cx="0" cy="1688655"/>
              </a:xfrm>
              <a:prstGeom prst="straightConnector1">
                <a:avLst/>
              </a:prstGeom>
              <a:ln w="381000">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BB74459A-FF40-F94C-8C50-97198FBCBCA3}"/>
                  </a:ext>
                </a:extLst>
              </p:cNvPr>
              <p:cNvPicPr>
                <a:picLocks noChangeAspect="1"/>
              </p:cNvPicPr>
              <p:nvPr/>
            </p:nvPicPr>
            <p:blipFill>
              <a:blip r:embed="rId3"/>
              <a:stretch>
                <a:fillRect/>
              </a:stretch>
            </p:blipFill>
            <p:spPr>
              <a:xfrm>
                <a:off x="9795022" y="5810574"/>
                <a:ext cx="1591845" cy="892150"/>
              </a:xfrm>
              <a:prstGeom prst="rect">
                <a:avLst/>
              </a:prstGeom>
            </p:spPr>
          </p:pic>
        </p:grpSp>
        <p:sp>
          <p:nvSpPr>
            <p:cNvPr id="12" name="TextBox 11">
              <a:extLst>
                <a:ext uri="{FF2B5EF4-FFF2-40B4-BE49-F238E27FC236}">
                  <a16:creationId xmlns:a16="http://schemas.microsoft.com/office/drawing/2014/main" id="{C768935B-57DC-CD46-A1B9-038D22B2BA8A}"/>
                </a:ext>
              </a:extLst>
            </p:cNvPr>
            <p:cNvSpPr txBox="1"/>
            <p:nvPr/>
          </p:nvSpPr>
          <p:spPr>
            <a:xfrm>
              <a:off x="10860738" y="4711154"/>
              <a:ext cx="981359" cy="400110"/>
            </a:xfrm>
            <a:prstGeom prst="rect">
              <a:avLst/>
            </a:prstGeom>
            <a:noFill/>
          </p:spPr>
          <p:txBody>
            <a:bodyPr wrap="none" rtlCol="0">
              <a:spAutoFit/>
            </a:bodyPr>
            <a:lstStyle/>
            <a:p>
              <a:r>
                <a:rPr lang="en-US" sz="2000" dirty="0">
                  <a:solidFill>
                    <a:schemeClr val="bg1"/>
                  </a:solidFill>
                </a:rPr>
                <a:t>.</a:t>
              </a:r>
              <a:r>
                <a:rPr lang="en-US" sz="2000" dirty="0" err="1">
                  <a:solidFill>
                    <a:schemeClr val="bg1"/>
                  </a:solidFill>
                </a:rPr>
                <a:t>vcf</a:t>
              </a:r>
              <a:r>
                <a:rPr lang="en-US" sz="2000" dirty="0">
                  <a:solidFill>
                    <a:schemeClr val="bg1"/>
                  </a:solidFill>
                </a:rPr>
                <a:t> file</a:t>
              </a:r>
            </a:p>
          </p:txBody>
        </p:sp>
      </p:grpSp>
      <p:pic>
        <p:nvPicPr>
          <p:cNvPr id="14" name="Picture 13">
            <a:extLst>
              <a:ext uri="{FF2B5EF4-FFF2-40B4-BE49-F238E27FC236}">
                <a16:creationId xmlns:a16="http://schemas.microsoft.com/office/drawing/2014/main" id="{018CCFDA-84F2-B949-9A1F-C7FEBE6272DA}"/>
              </a:ext>
            </a:extLst>
          </p:cNvPr>
          <p:cNvPicPr>
            <a:picLocks noChangeAspect="1"/>
          </p:cNvPicPr>
          <p:nvPr/>
        </p:nvPicPr>
        <p:blipFill>
          <a:blip r:embed="rId4"/>
          <a:stretch>
            <a:fillRect/>
          </a:stretch>
        </p:blipFill>
        <p:spPr>
          <a:xfrm>
            <a:off x="-1" y="2567354"/>
            <a:ext cx="12188825" cy="1723291"/>
          </a:xfrm>
          <a:prstGeom prst="rect">
            <a:avLst/>
          </a:prstGeom>
        </p:spPr>
      </p:pic>
      <p:pic>
        <p:nvPicPr>
          <p:cNvPr id="17" name="Picture 16">
            <a:extLst>
              <a:ext uri="{FF2B5EF4-FFF2-40B4-BE49-F238E27FC236}">
                <a16:creationId xmlns:a16="http://schemas.microsoft.com/office/drawing/2014/main" id="{E21D97B3-5700-C544-9E6E-0CE47840FD75}"/>
              </a:ext>
            </a:extLst>
          </p:cNvPr>
          <p:cNvPicPr>
            <a:picLocks noChangeAspect="1"/>
          </p:cNvPicPr>
          <p:nvPr/>
        </p:nvPicPr>
        <p:blipFill>
          <a:blip r:embed="rId5"/>
          <a:stretch>
            <a:fillRect/>
          </a:stretch>
        </p:blipFill>
        <p:spPr>
          <a:xfrm>
            <a:off x="6442809" y="4279900"/>
            <a:ext cx="4191000" cy="2578100"/>
          </a:xfrm>
          <a:prstGeom prst="rect">
            <a:avLst/>
          </a:prstGeom>
        </p:spPr>
      </p:pic>
    </p:spTree>
    <p:extLst>
      <p:ext uri="{BB962C8B-B14F-4D97-AF65-F5344CB8AC3E}">
        <p14:creationId xmlns:p14="http://schemas.microsoft.com/office/powerpoint/2010/main" val="360500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roadPowerpointTheme">
  <a:themeElements>
    <a:clrScheme name="BroadColorTheme2016">
      <a:dk1>
        <a:srgbClr val="000000"/>
      </a:dk1>
      <a:lt1>
        <a:srgbClr val="FFFFFF"/>
      </a:lt1>
      <a:dk2>
        <a:srgbClr val="63666A"/>
      </a:dk2>
      <a:lt2>
        <a:srgbClr val="E7E6E6"/>
      </a:lt2>
      <a:accent1>
        <a:srgbClr val="006DB6"/>
      </a:accent1>
      <a:accent2>
        <a:srgbClr val="FF5000"/>
      </a:accent2>
      <a:accent3>
        <a:srgbClr val="00AFD7"/>
      </a:accent3>
      <a:accent4>
        <a:srgbClr val="5F259E"/>
      </a:accent4>
      <a:accent5>
        <a:srgbClr val="E4002B"/>
      </a:accent5>
      <a:accent6>
        <a:srgbClr val="00BF71"/>
      </a:accent6>
      <a:hlink>
        <a:srgbClr val="006DB6"/>
      </a:hlink>
      <a:folHlink>
        <a:srgbClr val="6366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2.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3.png"/></Relationships>
</file>

<file path=ppt/webextensions/webextension1.xml><?xml version="1.0" encoding="utf-8"?>
<we:webextension xmlns:we="http://schemas.microsoft.com/office/webextensions/webextension/2010/11" id="{13C95F83-FC2E-324C-8802-7D68EADCDCA0}">
  <we:reference id="wa104218073" version="2.1.0.0" store="en-001" storeType="OMEX"/>
  <we:alternateReferences>
    <we:reference id="wa104218073" version="2.1.0.0" store="wa104218073" storeType="OMEX"/>
  </we:alternateReferences>
  <we:properties>
    <we:property name="appSlideData" value="{&quot;slideId&quot;:718,&quot;confidenceLevel&quot;:2}"/>
    <we:property name="url" value="&quot;/clickable_images/eGepxkl5sL7SWuHfrRAqM/preview&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26D92E54-6DC7-7C44-8511-415562C4E49F}">
  <we:reference id="wa104218073" version="2.1.0.0" store="en-001" storeType="OMEX"/>
  <we:alternateReferences>
    <we:reference id="wa104218073" version="2.1.0.0" store="wa104218073" storeType="OMEX"/>
  </we:alternateReferences>
  <we:properties>
    <we:property name="appSlideData" value="{&quot;slideId&quot;:720,&quot;confidenceLevel&quot;:2}"/>
    <we:property name="url" value="&quot;/multiple_choice_polls/GFq8IqYg8c7UOVX9UGmSv/preview&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623992C7-3E0F-0245-9774-6101DEC6637C}">
  <we:reference id="wa104218073" version="2.1.0.0" store="en-001" storeType="OMEX"/>
  <we:alternateReferences>
    <we:reference id="wa104218073" version="2.1.0.0" store="wa104218073" storeType="OMEX"/>
  </we:alternateReferences>
  <we:properties>
    <we:property name="appSlideData" value="{&quot;slideId&quot;:719,&quot;confidenceLevel&quot;:2}"/>
    <we:property name="url" value="&quot;/free_text_polls/nKH1O7YZ7hCsFt1lzukw2/preview&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19957</TotalTime>
  <Words>1434</Words>
  <Application>Microsoft Macintosh PowerPoint</Application>
  <PresentationFormat>Custom</PresentationFormat>
  <Paragraphs>272</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Consolas</vt:lpstr>
      <vt:lpstr>Courier New</vt:lpstr>
      <vt:lpstr>Helvetica Neue</vt:lpstr>
      <vt:lpstr>Helvetica Neue Light</vt:lpstr>
      <vt:lpstr>BroadPowerpointTheme</vt:lpstr>
      <vt:lpstr>PowerPoint Presentation</vt:lpstr>
      <vt:lpstr>Scalable Genomics for Common Variants</vt:lpstr>
      <vt:lpstr>PowerPoint Presentation</vt:lpstr>
      <vt:lpstr>Hail Team</vt:lpstr>
      <vt:lpstr>PowerPoint Presentation</vt:lpstr>
      <vt:lpstr>PowerPoint Presentation</vt:lpstr>
      <vt:lpstr>PowerPoint Presentation</vt:lpstr>
      <vt:lpstr>Accelerating Genomic Data e.g. Call Sets, variant files etc</vt:lpstr>
      <vt:lpstr>What is Hail’s role in callset generation?</vt:lpstr>
      <vt:lpstr>What is Hail?</vt:lpstr>
      <vt:lpstr>How has Hail been used? (hail.is/references.html)</vt:lpstr>
      <vt:lpstr>Where has Hail been used? </vt:lpstr>
      <vt:lpstr>Where in the world has Hail been “pip”-ed a.k.a. downloaded? </vt:lpstr>
      <vt:lpstr>Why would you use Hail?</vt:lpstr>
      <vt:lpstr>Hail as a data science library</vt:lpstr>
      <vt:lpstr>Hail as a data science library</vt:lpstr>
      <vt:lpstr>Hail as a data science library</vt:lpstr>
      <vt:lpstr>Hail as a data science library</vt:lpstr>
      <vt:lpstr>Hail as a data science library</vt:lpstr>
      <vt:lpstr>Hail as a data science library</vt:lpstr>
      <vt:lpstr>Hail as a data science library</vt:lpstr>
      <vt:lpstr>Hail as a data science library</vt:lpstr>
      <vt:lpstr>Variant Call Format (VCF)</vt:lpstr>
      <vt:lpstr>MatrixTable</vt:lpstr>
      <vt:lpstr>  Table                 MatrixTable</vt:lpstr>
      <vt:lpstr>PowerPoint Presentation</vt:lpstr>
      <vt:lpstr>Your 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Overtransmission of polygenic risk alleles for migraines in 2,048 Finnish trios</dc:title>
  <cp:lastModifiedBy>Veerapen, Muthu Kumar</cp:lastModifiedBy>
  <cp:revision>282</cp:revision>
  <cp:lastPrinted>2019-09-23T17:38:47Z</cp:lastPrinted>
  <dcterms:modified xsi:type="dcterms:W3CDTF">2020-07-20T19:35:37Z</dcterms:modified>
</cp:coreProperties>
</file>